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 autoAdjust="0"/>
    <p:restoredTop sz="94604" autoAdjust="0"/>
  </p:normalViewPr>
  <p:slideViewPr>
    <p:cSldViewPr>
      <p:cViewPr varScale="1">
        <p:scale>
          <a:sx n="106" d="100"/>
          <a:sy n="106" d="100"/>
        </p:scale>
        <p:origin x="-16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C002E2-A57F-42DA-875E-B842D95EE7CB}" type="datetimeFigureOut">
              <a:rPr lang="en-US" smtClean="0"/>
              <a:pPr/>
              <a:t>1/31/2024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7EC93-DF5D-41DA-A725-BCCAE7BAD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7EC93-DF5D-41DA-A725-BCCAE7BADA0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667B-B73E-4777-9EA8-B54377BD5212}" type="datetimeFigureOut">
              <a:rPr lang="en-US" smtClean="0"/>
              <a:pPr/>
              <a:t>1/31/2024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0AA0-CFD3-464D-B96B-FAADA25C4D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667B-B73E-4777-9EA8-B54377BD5212}" type="datetimeFigureOut">
              <a:rPr lang="en-US" smtClean="0"/>
              <a:pPr/>
              <a:t>1/31/2024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0AA0-CFD3-464D-B96B-FAADA25C4D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667B-B73E-4777-9EA8-B54377BD5212}" type="datetimeFigureOut">
              <a:rPr lang="en-US" smtClean="0"/>
              <a:pPr/>
              <a:t>1/31/2024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0AA0-CFD3-464D-B96B-FAADA25C4D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667B-B73E-4777-9EA8-B54377BD5212}" type="datetimeFigureOut">
              <a:rPr lang="en-US" smtClean="0"/>
              <a:pPr/>
              <a:t>1/31/2024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0AA0-CFD3-464D-B96B-FAADA25C4D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667B-B73E-4777-9EA8-B54377BD5212}" type="datetimeFigureOut">
              <a:rPr lang="en-US" smtClean="0"/>
              <a:pPr/>
              <a:t>1/31/2024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0AA0-CFD3-464D-B96B-FAADA25C4D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667B-B73E-4777-9EA8-B54377BD5212}" type="datetimeFigureOut">
              <a:rPr lang="en-US" smtClean="0"/>
              <a:pPr/>
              <a:t>1/31/2024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0AA0-CFD3-464D-B96B-FAADA25C4D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667B-B73E-4777-9EA8-B54377BD5212}" type="datetimeFigureOut">
              <a:rPr lang="en-US" smtClean="0"/>
              <a:pPr/>
              <a:t>1/31/2024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0AA0-CFD3-464D-B96B-FAADA25C4D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667B-B73E-4777-9EA8-B54377BD5212}" type="datetimeFigureOut">
              <a:rPr lang="en-US" smtClean="0"/>
              <a:pPr/>
              <a:t>1/31/2024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0AA0-CFD3-464D-B96B-FAADA25C4D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667B-B73E-4777-9EA8-B54377BD5212}" type="datetimeFigureOut">
              <a:rPr lang="en-US" smtClean="0"/>
              <a:pPr/>
              <a:t>1/31/2024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0AA0-CFD3-464D-B96B-FAADA25C4D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667B-B73E-4777-9EA8-B54377BD5212}" type="datetimeFigureOut">
              <a:rPr lang="en-US" smtClean="0"/>
              <a:pPr/>
              <a:t>1/31/2024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0AA0-CFD3-464D-B96B-FAADA25C4D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667B-B73E-4777-9EA8-B54377BD5212}" type="datetimeFigureOut">
              <a:rPr lang="en-US" smtClean="0"/>
              <a:pPr/>
              <a:t>1/31/2024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0AA0-CFD3-464D-B96B-FAADA25C4D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B667B-B73E-4777-9EA8-B54377BD5212}" type="datetimeFigureOut">
              <a:rPr lang="en-US" smtClean="0"/>
              <a:pPr/>
              <a:t>1/31/2024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30AA0-CFD3-464D-B96B-FAADA25C4D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133600"/>
            <a:ext cx="7772400" cy="1470025"/>
          </a:xfrm>
        </p:spPr>
        <p:txBody>
          <a:bodyPr>
            <a:noAutofit/>
          </a:bodyPr>
          <a:lstStyle/>
          <a:p>
            <a:r>
              <a:rPr lang="sr-Latn-RS" sz="3200" dirty="0" smtClean="0"/>
              <a:t>Bolesti lokomotornog sistema u tropskim krajevima </a:t>
            </a:r>
            <a:endParaRPr lang="en-US" sz="3200" dirty="0"/>
          </a:p>
        </p:txBody>
      </p:sp>
    </p:spTree>
  </p:cSld>
  <p:clrMapOvr>
    <a:masterClrMapping/>
  </p:clrMapOvr>
  <p:transition advTm="7408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sr-Latn-RS" sz="2400" dirty="0" smtClean="0"/>
              <a:t>Dijagnoza</a:t>
            </a:r>
          </a:p>
          <a:p>
            <a:pPr>
              <a:buNone/>
            </a:pPr>
            <a:r>
              <a:rPr lang="sr-Latn-RS" sz="2400" dirty="0" smtClean="0"/>
              <a:t>-</a:t>
            </a:r>
            <a:r>
              <a:rPr lang="en-US" sz="2400" dirty="0" smtClean="0"/>
              <a:t>E</a:t>
            </a:r>
            <a:r>
              <a:rPr lang="sr-Latn-RS" sz="2400" dirty="0" smtClean="0"/>
              <a:t>pidemiološki podatak</a:t>
            </a:r>
          </a:p>
          <a:p>
            <a:pPr>
              <a:buNone/>
            </a:pPr>
            <a:r>
              <a:rPr lang="sr-Latn-RS" sz="2400" dirty="0" smtClean="0"/>
              <a:t>-</a:t>
            </a:r>
            <a:r>
              <a:rPr lang="en-US" sz="2400" dirty="0" smtClean="0"/>
              <a:t>K</a:t>
            </a:r>
            <a:r>
              <a:rPr lang="sr-Latn-RS" sz="2400" dirty="0" smtClean="0"/>
              <a:t>linička slika</a:t>
            </a:r>
            <a:endParaRPr lang="sr-Latn-RS" sz="2400" dirty="0" smtClean="0">
              <a:latin typeface="+mj-lt"/>
            </a:endParaRP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-Mikroskopija u tamnom polju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-Imunohistohemija sa Ab na TPP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-Serologija 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u="sng" dirty="0" smtClean="0">
                <a:latin typeface="+mj-lt"/>
              </a:rPr>
              <a:t>N</a:t>
            </a:r>
            <a:r>
              <a:rPr lang="sr-Latn-RS" sz="2000" u="sng" dirty="0" smtClean="0">
                <a:latin typeface="+mj-lt"/>
              </a:rPr>
              <a:t>etreponemalni test aglutinacije </a:t>
            </a:r>
            <a:r>
              <a:rPr lang="sr-Latn-RS" sz="2000" dirty="0" smtClean="0">
                <a:latin typeface="+mj-lt"/>
              </a:rPr>
              <a:t>(lažno + nalazi kod malarije, lepre , sistemskih bolesti)</a:t>
            </a:r>
          </a:p>
          <a:p>
            <a:pPr lvl="1">
              <a:buFont typeface="Wingdings" pitchFamily="2" charset="2"/>
              <a:buChar char="§"/>
            </a:pPr>
            <a:r>
              <a:rPr lang="sr-Latn-RS" sz="2000" dirty="0" smtClean="0">
                <a:latin typeface="+mj-lt"/>
              </a:rPr>
              <a:t>2-4 nedelje od pojave primarne lezije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u="sng" dirty="0" smtClean="0">
                <a:latin typeface="+mj-lt"/>
              </a:rPr>
              <a:t>T</a:t>
            </a:r>
            <a:r>
              <a:rPr lang="sr-Latn-RS" sz="2000" u="sng" dirty="0" smtClean="0">
                <a:latin typeface="+mj-lt"/>
              </a:rPr>
              <a:t>reponemalni test hemaglutinacije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-PCR</a:t>
            </a:r>
          </a:p>
        </p:txBody>
      </p:sp>
    </p:spTree>
  </p:cSld>
  <p:clrMapOvr>
    <a:masterClrMapping/>
  </p:clrMapOvr>
  <p:transition advTm="43528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sz="2400" dirty="0" smtClean="0"/>
              <a:t>L</a:t>
            </a:r>
            <a:r>
              <a:rPr lang="sr-Latn-RS" sz="2400" dirty="0" smtClean="0"/>
              <a:t>ečenje</a:t>
            </a:r>
          </a:p>
          <a:p>
            <a:pPr>
              <a:buNone/>
            </a:pPr>
            <a:endParaRPr lang="sr-Latn-RS" sz="2400" dirty="0" smtClean="0"/>
          </a:p>
          <a:p>
            <a:pPr>
              <a:buNone/>
            </a:pPr>
            <a:r>
              <a:rPr lang="sr-Latn-RS" sz="2400" dirty="0" smtClean="0"/>
              <a:t>-Benzatin benzil penicilin 1.2MJ im-jednokratno</a:t>
            </a:r>
          </a:p>
          <a:p>
            <a:pPr>
              <a:buNone/>
            </a:pPr>
            <a:r>
              <a:rPr lang="sr-Latn-RS" sz="2400" dirty="0" smtClean="0"/>
              <a:t>-Azitromicin 1200mg –p.o. jednokratno</a:t>
            </a:r>
          </a:p>
          <a:p>
            <a:pPr>
              <a:buNone/>
            </a:pPr>
            <a:r>
              <a:rPr lang="sr-Latn-RS" sz="2400" dirty="0" smtClean="0"/>
              <a:t>-</a:t>
            </a:r>
            <a:r>
              <a:rPr lang="en-US" sz="2400" dirty="0" smtClean="0"/>
              <a:t>E</a:t>
            </a:r>
            <a:r>
              <a:rPr lang="sr-Latn-RS" sz="2400" dirty="0" smtClean="0"/>
              <a:t>ritromicin 500mg 4x1 15 dana</a:t>
            </a:r>
          </a:p>
          <a:p>
            <a:pPr>
              <a:buNone/>
            </a:pPr>
            <a:r>
              <a:rPr lang="sr-Latn-RS" sz="2400" dirty="0" smtClean="0"/>
              <a:t>-Doxycycline 100mg 2x1 15 dana p.o.</a:t>
            </a:r>
          </a:p>
          <a:p>
            <a:pPr>
              <a:buNone/>
            </a:pPr>
            <a:endParaRPr lang="en-US" sz="2400" dirty="0" smtClean="0"/>
          </a:p>
          <a:p>
            <a:pPr>
              <a:buBlip>
                <a:blip r:embed="rId2"/>
              </a:buBlip>
            </a:pPr>
            <a:r>
              <a:rPr lang="sr-Latn-RS" sz="2400" dirty="0" smtClean="0"/>
              <a:t>U primarnom stadijumu, 24h nakon primene antibiotika pacijenti postaju nezarazni</a:t>
            </a:r>
          </a:p>
          <a:p>
            <a:pPr>
              <a:buBlip>
                <a:blip r:embed="rId2"/>
              </a:buBlip>
            </a:pPr>
            <a:r>
              <a:rPr lang="en-US" sz="2400" dirty="0" smtClean="0"/>
              <a:t>K</a:t>
            </a:r>
            <a:r>
              <a:rPr lang="sr-Latn-RS" sz="2400" dirty="0" smtClean="0"/>
              <a:t>ompletno ozdravljenje nakon lečenja primarnog ili sekundarnog stadijuma (2-4 nedelje po završetku lečenja)</a:t>
            </a:r>
          </a:p>
          <a:p>
            <a:pPr>
              <a:buBlip>
                <a:blip r:embed="rId2"/>
              </a:buBlip>
            </a:pPr>
            <a:r>
              <a:rPr lang="en-US" sz="2400" dirty="0" smtClean="0"/>
              <a:t>P</a:t>
            </a:r>
            <a:r>
              <a:rPr lang="sr-Latn-RS" sz="2400" dirty="0" smtClean="0"/>
              <a:t>romene u tercijarnom stadijumu ireverzibilne</a:t>
            </a:r>
            <a:endParaRPr lang="en-US" sz="2400" dirty="0" smtClean="0"/>
          </a:p>
          <a:p>
            <a:pPr>
              <a:buNone/>
            </a:pPr>
            <a:endParaRPr lang="en-US" sz="2400" dirty="0">
              <a:latin typeface="+mj-lt"/>
            </a:endParaRPr>
          </a:p>
        </p:txBody>
      </p:sp>
    </p:spTree>
  </p:cSld>
  <p:clrMapOvr>
    <a:masterClrMapping/>
  </p:clrMapOvr>
  <p:transition advTm="42728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dirty="0" smtClean="0"/>
              <a:t>Filariaza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sz="2400" dirty="0" smtClean="0"/>
              <a:t>T</a:t>
            </a:r>
            <a:r>
              <a:rPr lang="sr-Latn-RS" sz="2400" dirty="0" smtClean="0"/>
              <a:t>ropski i suptropski krajevi</a:t>
            </a:r>
          </a:p>
          <a:p>
            <a:pPr>
              <a:buBlip>
                <a:blip r:embed="rId2"/>
              </a:buBlip>
            </a:pPr>
            <a:r>
              <a:rPr lang="sr-Latn-RS" sz="2400" dirty="0" smtClean="0"/>
              <a:t>200.000.000. obolelih ljudi</a:t>
            </a:r>
          </a:p>
          <a:p>
            <a:pPr>
              <a:buBlip>
                <a:blip r:embed="rId2"/>
              </a:buBlip>
            </a:pPr>
            <a:r>
              <a:rPr lang="en-US" sz="2400" dirty="0" smtClean="0"/>
              <a:t>E</a:t>
            </a:r>
            <a:r>
              <a:rPr lang="sr-Latn-RS" sz="2400" dirty="0" smtClean="0"/>
              <a:t>tiologija</a:t>
            </a:r>
          </a:p>
          <a:p>
            <a:pPr>
              <a:buNone/>
            </a:pPr>
            <a:r>
              <a:rPr lang="sr-Latn-RS" sz="2400" dirty="0" smtClean="0"/>
              <a:t>	-8 vrsta</a:t>
            </a:r>
          </a:p>
          <a:p>
            <a:pPr>
              <a:buNone/>
            </a:pPr>
            <a:r>
              <a:rPr lang="sr-Latn-RS" sz="2400" i="1" dirty="0" smtClean="0"/>
              <a:t>	-Wuchereria bancrofti, Brugia malay </a:t>
            </a:r>
            <a:r>
              <a:rPr lang="sr-Latn-RS" sz="2400" dirty="0" smtClean="0"/>
              <a:t>(limfne filarije)</a:t>
            </a:r>
          </a:p>
          <a:p>
            <a:pPr>
              <a:buNone/>
            </a:pPr>
            <a:r>
              <a:rPr lang="sr-Latn-RS" sz="2400" i="1" dirty="0" smtClean="0"/>
              <a:t>	-Onchocerca volvulus </a:t>
            </a:r>
            <a:r>
              <a:rPr lang="sr-Latn-RS" sz="2400" dirty="0" smtClean="0"/>
              <a:t>(supkutana filarija)</a:t>
            </a:r>
          </a:p>
          <a:p>
            <a:pPr>
              <a:buNone/>
            </a:pPr>
            <a:r>
              <a:rPr lang="sr-Latn-RS" sz="2400" dirty="0" smtClean="0"/>
              <a:t>	-</a:t>
            </a:r>
            <a:r>
              <a:rPr lang="en-US" sz="2400" dirty="0" smtClean="0"/>
              <a:t>P</a:t>
            </a:r>
            <a:r>
              <a:rPr lang="sr-Latn-RS" sz="2400" dirty="0" smtClean="0"/>
              <a:t>renose ih hematofagni insekti (mikrofilarije→larve)</a:t>
            </a:r>
          </a:p>
          <a:p>
            <a:pPr>
              <a:buNone/>
            </a:pPr>
            <a:r>
              <a:rPr lang="sr-Latn-RS" sz="2400" dirty="0" smtClean="0"/>
              <a:t>	-</a:t>
            </a:r>
            <a:r>
              <a:rPr lang="en-US" sz="2400" dirty="0" smtClean="0"/>
              <a:t>U</a:t>
            </a:r>
            <a:r>
              <a:rPr lang="sr-Latn-RS" sz="2400" dirty="0" smtClean="0"/>
              <a:t> ljudskom organizmu larve sporo sazrevaju u odrasle crve (3-12 meseci)</a:t>
            </a:r>
          </a:p>
          <a:p>
            <a:pPr>
              <a:buNone/>
            </a:pPr>
            <a:r>
              <a:rPr lang="sr-Latn-RS" sz="2400" dirty="0" smtClean="0"/>
              <a:t>	-Odrasle jedinke → končasti crvi, koji žive u limfnom sistemu, potkožnom tkivu i seroznim šupljinama</a:t>
            </a:r>
            <a:endParaRPr lang="en-US" sz="2400" dirty="0"/>
          </a:p>
        </p:txBody>
      </p:sp>
    </p:spTree>
  </p:cSld>
  <p:clrMapOvr>
    <a:masterClrMapping/>
  </p:clrMapOvr>
  <p:transition advTm="37108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latin typeface="+mj-lt"/>
              </a:rPr>
              <a:t>L</a:t>
            </a:r>
            <a:r>
              <a:rPr lang="sr-Latn-RS" sz="2400" dirty="0" smtClean="0">
                <a:latin typeface="+mj-lt"/>
              </a:rPr>
              <a:t>ežu veliki broj pokretnih larvi (mikrofilarije)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			 ↓</a:t>
            </a:r>
          </a:p>
          <a:p>
            <a:pPr>
              <a:buNone/>
            </a:pPr>
            <a:r>
              <a:rPr lang="en-US" sz="2400" dirty="0" smtClean="0">
                <a:latin typeface="+mj-lt"/>
              </a:rPr>
              <a:t>C</a:t>
            </a:r>
            <a:r>
              <a:rPr lang="sr-Latn-RS" sz="2400" dirty="0" smtClean="0">
                <a:latin typeface="+mj-lt"/>
              </a:rPr>
              <a:t>irkulišu u krvi ili obiotavaju u koži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			 ↓</a:t>
            </a:r>
          </a:p>
          <a:p>
            <a:pPr>
              <a:buNone/>
            </a:pPr>
            <a:r>
              <a:rPr lang="en-US" sz="2400" dirty="0" smtClean="0">
                <a:latin typeface="+mj-lt"/>
              </a:rPr>
              <a:t>I</a:t>
            </a:r>
            <a:r>
              <a:rPr lang="sr-Latn-RS" sz="2400" dirty="0" smtClean="0">
                <a:latin typeface="+mj-lt"/>
              </a:rPr>
              <a:t>ngestija od strane vektora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			 ↓</a:t>
            </a:r>
          </a:p>
          <a:p>
            <a:pPr>
              <a:buNone/>
            </a:pPr>
            <a:r>
              <a:rPr lang="en-US" sz="2400" dirty="0" smtClean="0">
                <a:latin typeface="+mj-lt"/>
              </a:rPr>
              <a:t>M</a:t>
            </a:r>
            <a:r>
              <a:rPr lang="sr-Latn-RS" sz="2400" dirty="0" smtClean="0">
                <a:latin typeface="+mj-lt"/>
              </a:rPr>
              <a:t>ikrofilarija→larva</a:t>
            </a:r>
            <a:r>
              <a:rPr lang="sr-Latn-RS" sz="2400" dirty="0" smtClean="0"/>
              <a:t> → osetljiv domaćin</a:t>
            </a:r>
          </a:p>
          <a:p>
            <a:pPr>
              <a:buBlip>
                <a:blip r:embed="rId2"/>
              </a:buBlip>
            </a:pPr>
            <a:r>
              <a:rPr lang="sr-Latn-RS" sz="2400" dirty="0" smtClean="0"/>
              <a:t>Limfna filarijaza</a:t>
            </a:r>
          </a:p>
          <a:p>
            <a:pPr>
              <a:buNone/>
            </a:pPr>
            <a:r>
              <a:rPr lang="sr-Latn-RS" sz="2400" i="1" dirty="0" smtClean="0"/>
              <a:t>-Wuchereria bancrofti, Brugia malay, Brugia timori</a:t>
            </a:r>
          </a:p>
          <a:p>
            <a:pPr>
              <a:buNone/>
            </a:pPr>
            <a:r>
              <a:rPr lang="sr-Latn-RS" sz="2400" dirty="0" smtClean="0"/>
              <a:t>-</a:t>
            </a:r>
            <a:r>
              <a:rPr lang="en-US" sz="2400" dirty="0" smtClean="0"/>
              <a:t>U</a:t>
            </a:r>
            <a:r>
              <a:rPr lang="sr-Latn-RS" sz="2400" dirty="0" smtClean="0"/>
              <a:t>pala limfnih sudova i čvorova→opstrukcija, elefantijaza (ekstremiteti i genitalije)</a:t>
            </a:r>
          </a:p>
          <a:p>
            <a:pPr>
              <a:buNone/>
            </a:pPr>
            <a:endParaRPr lang="sr-Latn-RS" sz="2400" dirty="0" smtClean="0"/>
          </a:p>
          <a:p>
            <a:pPr>
              <a:buNone/>
            </a:pPr>
            <a:endParaRPr lang="en-US" sz="2400" dirty="0">
              <a:latin typeface="+mj-lt"/>
            </a:endParaRPr>
          </a:p>
        </p:txBody>
      </p:sp>
    </p:spTree>
  </p:cSld>
  <p:clrMapOvr>
    <a:masterClrMapping/>
  </p:clrMapOvr>
  <p:transition advTm="31718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sr-Latn-RS" sz="2400" dirty="0" smtClean="0">
                <a:latin typeface="+mj-lt"/>
              </a:rPr>
              <a:t>	</a:t>
            </a:r>
            <a:r>
              <a:rPr lang="en-US" sz="2400" dirty="0" smtClean="0">
                <a:latin typeface="+mj-lt"/>
              </a:rPr>
              <a:t>O</a:t>
            </a:r>
            <a:r>
              <a:rPr lang="sr-Latn-RS" sz="2400" dirty="0" smtClean="0">
                <a:latin typeface="+mj-lt"/>
              </a:rPr>
              <a:t>drasli paraziti, skupčani, žive godina u dovodnim limfnim 				sudovima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				        ↓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		       </a:t>
            </a:r>
            <a:r>
              <a:rPr lang="en-US" sz="2400" dirty="0" smtClean="0">
                <a:latin typeface="+mj-lt"/>
              </a:rPr>
              <a:t>Ž</a:t>
            </a:r>
            <a:r>
              <a:rPr lang="sr-Latn-RS" sz="2400" dirty="0" smtClean="0">
                <a:latin typeface="+mj-lt"/>
              </a:rPr>
              <a:t>enke legu veliki broj larvi (mikrofilarije)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				        </a:t>
            </a:r>
            <a:r>
              <a:rPr lang="sr-Latn-RS" sz="2400" dirty="0" smtClean="0"/>
              <a:t>↓</a:t>
            </a:r>
            <a:endParaRPr lang="sr-Latn-RS" sz="2400" dirty="0" smtClean="0">
              <a:latin typeface="+mj-lt"/>
            </a:endParaRP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			</a:t>
            </a:r>
            <a:r>
              <a:rPr lang="en-US" sz="2400" dirty="0" smtClean="0">
                <a:latin typeface="+mj-lt"/>
              </a:rPr>
              <a:t>L</a:t>
            </a:r>
            <a:r>
              <a:rPr lang="sr-Latn-RS" sz="2400" dirty="0" smtClean="0">
                <a:latin typeface="+mj-lt"/>
              </a:rPr>
              <a:t>imfotokom prelaze u krvotok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				       </a:t>
            </a:r>
            <a:r>
              <a:rPr lang="sr-Latn-RS" sz="2400" dirty="0" smtClean="0"/>
              <a:t>↓</a:t>
            </a:r>
            <a:endParaRPr lang="sr-Latn-RS" sz="2400" dirty="0" smtClean="0">
              <a:latin typeface="+mj-lt"/>
            </a:endParaRP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    </a:t>
            </a:r>
            <a:r>
              <a:rPr lang="en-US" sz="2400" dirty="0" smtClean="0">
                <a:latin typeface="+mj-lt"/>
              </a:rPr>
              <a:t>N</a:t>
            </a:r>
            <a:r>
              <a:rPr lang="sr-Latn-RS" sz="2400" dirty="0" smtClean="0">
                <a:latin typeface="+mj-lt"/>
              </a:rPr>
              <a:t>akupljaju se u površinskim krvnim sudovima (ponoć)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				</a:t>
            </a:r>
            <a:r>
              <a:rPr lang="sr-Latn-RS" sz="2400" dirty="0" smtClean="0"/>
              <a:t>       ↓</a:t>
            </a:r>
            <a:endParaRPr lang="sr-Latn-RS" sz="2400" dirty="0" smtClean="0">
              <a:latin typeface="+mj-lt"/>
            </a:endParaRP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		     </a:t>
            </a:r>
            <a:r>
              <a:rPr lang="en-US" sz="2400" dirty="0" smtClean="0">
                <a:latin typeface="+mj-lt"/>
              </a:rPr>
              <a:t>K</a:t>
            </a:r>
            <a:r>
              <a:rPr lang="sr-Latn-RS" sz="2400" dirty="0" smtClean="0">
                <a:latin typeface="+mj-lt"/>
              </a:rPr>
              <a:t>omarci usisaju sa krvlju mikrofilarije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				</a:t>
            </a:r>
            <a:r>
              <a:rPr lang="sr-Latn-RS" sz="2400" dirty="0" smtClean="0"/>
              <a:t>       ↓    </a:t>
            </a:r>
            <a:r>
              <a:rPr lang="en-US" sz="2400" dirty="0" smtClean="0">
                <a:latin typeface="+mj-lt"/>
              </a:rPr>
              <a:t>I</a:t>
            </a:r>
            <a:r>
              <a:rPr lang="sr-Latn-RS" sz="2400" dirty="0" smtClean="0">
                <a:latin typeface="+mj-lt"/>
              </a:rPr>
              <a:t>nfektivni oblik (za 1-2 nedelje)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         	</a:t>
            </a:r>
            <a:r>
              <a:rPr lang="en-US" sz="2400" dirty="0" smtClean="0">
                <a:latin typeface="+mj-lt"/>
              </a:rPr>
              <a:t>U</a:t>
            </a:r>
            <a:r>
              <a:rPr lang="sr-Latn-RS" sz="2400" dirty="0" smtClean="0">
                <a:latin typeface="+mj-lt"/>
              </a:rPr>
              <a:t>bodom osetljivog domaćina ubacuju larve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				</a:t>
            </a:r>
            <a:r>
              <a:rPr lang="sr-Latn-RS" sz="2400" dirty="0" smtClean="0"/>
              <a:t>       ↓</a:t>
            </a:r>
            <a:endParaRPr lang="sr-Latn-RS" sz="2400" dirty="0" smtClean="0">
              <a:latin typeface="+mj-lt"/>
            </a:endParaRP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		 </a:t>
            </a:r>
            <a:r>
              <a:rPr lang="en-US" sz="2400" dirty="0" smtClean="0">
                <a:latin typeface="+mj-lt"/>
              </a:rPr>
              <a:t>M</a:t>
            </a:r>
            <a:r>
              <a:rPr lang="sr-Latn-RS" sz="2400" dirty="0" smtClean="0">
                <a:latin typeface="+mj-lt"/>
              </a:rPr>
              <a:t>igriraju u limfne puteve (odrasli paraziti)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				</a:t>
            </a:r>
            <a:r>
              <a:rPr lang="sr-Latn-RS" sz="2400" dirty="0" smtClean="0"/>
              <a:t>        ↓</a:t>
            </a:r>
            <a:endParaRPr lang="sr-Latn-RS" sz="2400" dirty="0" smtClean="0">
              <a:latin typeface="+mj-lt"/>
            </a:endParaRP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	</a:t>
            </a:r>
            <a:r>
              <a:rPr lang="en-US" sz="2400" dirty="0" smtClean="0">
                <a:latin typeface="+mj-lt"/>
              </a:rPr>
              <a:t>M</a:t>
            </a:r>
            <a:r>
              <a:rPr lang="sr-Latn-RS" sz="2400" dirty="0" smtClean="0">
                <a:latin typeface="+mj-lt"/>
              </a:rPr>
              <a:t>ikrofilarije se pojavljuju u cirkulaciji za 6-12 meseci</a:t>
            </a:r>
            <a:endParaRPr lang="en-US" sz="2400" dirty="0">
              <a:latin typeface="+mj-lt"/>
            </a:endParaRPr>
          </a:p>
        </p:txBody>
      </p:sp>
    </p:spTree>
  </p:cSld>
  <p:clrMapOvr>
    <a:masterClrMapping/>
  </p:clrMapOvr>
  <p:transition advTm="45618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lnSpcReduction="10000"/>
          </a:bodyPr>
          <a:lstStyle/>
          <a:p>
            <a:pPr>
              <a:buBlip>
                <a:blip r:embed="rId2"/>
              </a:buBlip>
            </a:pPr>
            <a:r>
              <a:rPr lang="sr-Latn-RS" sz="2400" dirty="0" smtClean="0"/>
              <a:t>Epidemiologija</a:t>
            </a:r>
          </a:p>
          <a:p>
            <a:pPr>
              <a:buNone/>
            </a:pPr>
            <a:r>
              <a:rPr lang="sr-Latn-RS" sz="2400" i="1" dirty="0" smtClean="0"/>
              <a:t>-Wuchereria bancrofti-</a:t>
            </a:r>
            <a:r>
              <a:rPr lang="sr-Latn-RS" sz="2400" dirty="0" smtClean="0"/>
              <a:t>najrasprostranjenija (svi krajevi tropskog i suptropskog pojasa)-inficirano 80 miliona ljudi</a:t>
            </a:r>
          </a:p>
          <a:p>
            <a:pPr>
              <a:buNone/>
            </a:pPr>
            <a:r>
              <a:rPr lang="sr-Latn-RS" sz="2400" i="1" dirty="0" smtClean="0"/>
              <a:t>-Brugia malay </a:t>
            </a:r>
            <a:r>
              <a:rPr lang="sr-Latn-RS" sz="2400" dirty="0" smtClean="0"/>
              <a:t>(jugoistočna Azija)-9 miliona ljudi (majmuni, psi i mačke)</a:t>
            </a:r>
          </a:p>
          <a:p>
            <a:pPr>
              <a:buNone/>
            </a:pPr>
            <a:r>
              <a:rPr lang="sr-Latn-RS" sz="2400" i="1" dirty="0" smtClean="0"/>
              <a:t>-Brugia timori </a:t>
            </a:r>
            <a:r>
              <a:rPr lang="sr-Latn-RS" sz="2400" dirty="0" smtClean="0"/>
              <a:t>(Timor i Flores)</a:t>
            </a:r>
          </a:p>
          <a:p>
            <a:pPr>
              <a:buBlip>
                <a:blip r:embed="rId2"/>
              </a:buBlip>
            </a:pPr>
            <a:r>
              <a:rPr lang="sr-Latn-RS" sz="2400" dirty="0" smtClean="0"/>
              <a:t>Patogeneza</a:t>
            </a:r>
          </a:p>
          <a:p>
            <a:pPr>
              <a:buNone/>
            </a:pPr>
            <a:r>
              <a:rPr lang="sr-Latn-RS" sz="2400" dirty="0" smtClean="0"/>
              <a:t>	-</a:t>
            </a:r>
            <a:r>
              <a:rPr lang="en-US" sz="2400" dirty="0" smtClean="0"/>
              <a:t>I</a:t>
            </a:r>
            <a:r>
              <a:rPr lang="sr-Latn-RS" sz="2400" dirty="0" smtClean="0"/>
              <a:t>munski odgovor na Ag parazita u aferentnim limfnim putevima i sinusima limfnih žlezda</a:t>
            </a:r>
          </a:p>
          <a:p>
            <a:pPr>
              <a:buNone/>
            </a:pPr>
            <a:r>
              <a:rPr lang="sr-Latn-RS" sz="2400" dirty="0" smtClean="0"/>
              <a:t>	-</a:t>
            </a:r>
            <a:r>
              <a:rPr lang="en-US" sz="2400" dirty="0" smtClean="0"/>
              <a:t>Z</a:t>
            </a:r>
            <a:r>
              <a:rPr lang="sr-Latn-RS" sz="2400" dirty="0" smtClean="0"/>
              <a:t>adebljale i oštećene limfne valvule gube svoju funkciju</a:t>
            </a:r>
          </a:p>
          <a:p>
            <a:pPr>
              <a:buNone/>
            </a:pPr>
            <a:r>
              <a:rPr lang="sr-Latn-RS" sz="2400" dirty="0" smtClean="0"/>
              <a:t>	-</a:t>
            </a:r>
            <a:r>
              <a:rPr lang="en-US" sz="2400" dirty="0" smtClean="0"/>
              <a:t>O</a:t>
            </a:r>
            <a:r>
              <a:rPr lang="sr-Latn-RS" sz="2400" dirty="0" smtClean="0"/>
              <a:t>ko zahvaćenih limfnih puteva→granulomatozna upala</a:t>
            </a:r>
          </a:p>
          <a:p>
            <a:pPr>
              <a:buNone/>
            </a:pPr>
            <a:r>
              <a:rPr lang="sr-Latn-RS" sz="2400" dirty="0" smtClean="0"/>
              <a:t>			↓ponavljane upale, sek. bakterijske infekcije</a:t>
            </a:r>
          </a:p>
          <a:p>
            <a:pPr>
              <a:buNone/>
            </a:pPr>
            <a:r>
              <a:rPr lang="sr-Latn-RS" sz="2400" dirty="0" smtClean="0"/>
              <a:t>		       staza limfe</a:t>
            </a:r>
          </a:p>
          <a:p>
            <a:pPr>
              <a:buNone/>
            </a:pPr>
            <a:endParaRPr lang="en-US" sz="2400" dirty="0">
              <a:latin typeface="+mj-lt"/>
            </a:endParaRPr>
          </a:p>
        </p:txBody>
      </p:sp>
    </p:spTree>
  </p:cSld>
  <p:clrMapOvr>
    <a:masterClrMapping/>
  </p:clrMapOvr>
  <p:transition advTm="60288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sr-Latn-RS" sz="2400" dirty="0" smtClean="0">
                <a:latin typeface="+mj-lt"/>
              </a:rPr>
              <a:t>Klinička slika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-</a:t>
            </a:r>
            <a:r>
              <a:rPr lang="en-US" sz="2400" dirty="0" smtClean="0">
                <a:latin typeface="+mj-lt"/>
              </a:rPr>
              <a:t>D</a:t>
            </a:r>
            <a:r>
              <a:rPr lang="sr-Latn-RS" sz="2400" dirty="0" smtClean="0">
                <a:latin typeface="+mj-lt"/>
              </a:rPr>
              <a:t>omoroci→asimptomatska infekcija (mikrofilaremija, eozinofilija)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-</a:t>
            </a:r>
            <a:r>
              <a:rPr lang="en-US" sz="2400" dirty="0" smtClean="0">
                <a:latin typeface="+mj-lt"/>
              </a:rPr>
              <a:t>F</a:t>
            </a:r>
            <a:r>
              <a:rPr lang="sr-Latn-RS" sz="2400" dirty="0" smtClean="0">
                <a:latin typeface="+mj-lt"/>
              </a:rPr>
              <a:t>ilarijska groznice (najčešća klinička forma)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latin typeface="+mj-lt"/>
              </a:rPr>
              <a:t>P</a:t>
            </a:r>
            <a:r>
              <a:rPr lang="sr-Latn-RS" sz="2000" dirty="0" smtClean="0">
                <a:latin typeface="+mj-lt"/>
              </a:rPr>
              <a:t>ovišena temperatura, limfadenitis, limfagitis, slabost, glavobolja (nekoliko puta godišnje, traju po ekoliko dana)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-</a:t>
            </a:r>
            <a:r>
              <a:rPr lang="en-US" sz="2400" dirty="0" smtClean="0">
                <a:latin typeface="+mj-lt"/>
              </a:rPr>
              <a:t>D</a:t>
            </a:r>
            <a:r>
              <a:rPr lang="sr-Latn-RS" sz="2400" dirty="0" smtClean="0">
                <a:latin typeface="+mj-lt"/>
              </a:rPr>
              <a:t>onji ekstremiteti</a:t>
            </a:r>
          </a:p>
          <a:p>
            <a:pPr lvl="1">
              <a:buFont typeface="Arial" pitchFamily="34" charset="0"/>
              <a:buChar char="•"/>
            </a:pPr>
            <a:r>
              <a:rPr lang="sr-Latn-RS" sz="2000" dirty="0" smtClean="0">
                <a:latin typeface="+mj-lt"/>
              </a:rPr>
              <a:t>Limfne žlezde genitalija (W. </a:t>
            </a:r>
            <a:r>
              <a:rPr lang="en-US" sz="2000" dirty="0" smtClean="0">
                <a:latin typeface="+mj-lt"/>
              </a:rPr>
              <a:t>B</a:t>
            </a:r>
            <a:r>
              <a:rPr lang="sr-Latn-RS" sz="2000" dirty="0" smtClean="0">
                <a:latin typeface="+mj-lt"/>
              </a:rPr>
              <a:t>ancrofti)</a:t>
            </a:r>
            <a:r>
              <a:rPr lang="sr-Latn-RS" sz="2000" dirty="0" smtClean="0"/>
              <a:t> →funikulitis, epididimitis, orhitis uz otok skrotuma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H</a:t>
            </a:r>
            <a:r>
              <a:rPr lang="sr-Latn-RS" sz="2000" dirty="0" smtClean="0"/>
              <a:t>ronična limfna opstrukcija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P</a:t>
            </a:r>
            <a:r>
              <a:rPr lang="sr-Latn-RS" sz="2000" dirty="0" smtClean="0"/>
              <a:t>osle više desetina godina</a:t>
            </a:r>
          </a:p>
          <a:p>
            <a:pPr lvl="1">
              <a:buFont typeface="Arial" pitchFamily="34" charset="0"/>
              <a:buChar char="•"/>
            </a:pPr>
            <a:r>
              <a:rPr lang="sr-Latn-RS" sz="2000" dirty="0" smtClean="0"/>
              <a:t>“</a:t>
            </a:r>
            <a:r>
              <a:rPr lang="en-US" sz="2000" dirty="0" smtClean="0"/>
              <a:t>Č</a:t>
            </a:r>
            <a:r>
              <a:rPr lang="sr-Latn-RS" sz="2000" dirty="0" smtClean="0"/>
              <a:t>vrsti, žilavi” otoci sa hiperkeratozom kože</a:t>
            </a:r>
          </a:p>
          <a:p>
            <a:pPr lvl="1">
              <a:buFont typeface="Arial" pitchFamily="34" charset="0"/>
              <a:buChar char="•"/>
            </a:pPr>
            <a:r>
              <a:rPr lang="sr-Latn-RS" sz="2000" dirty="0" smtClean="0"/>
              <a:t>Elefantijaza →terminalna faza (10% inficiranih) </a:t>
            </a:r>
          </a:p>
          <a:p>
            <a:pPr>
              <a:buNone/>
            </a:pPr>
            <a:endParaRPr lang="en-US" sz="2400" dirty="0">
              <a:latin typeface="+mj-lt"/>
            </a:endParaRPr>
          </a:p>
        </p:txBody>
      </p:sp>
    </p:spTree>
  </p:cSld>
  <p:clrMapOvr>
    <a:masterClrMapping/>
  </p:clrMapOvr>
  <p:transition advTm="61478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orisnik\Desktop\elefan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057400"/>
            <a:ext cx="3195637" cy="2691606"/>
          </a:xfrm>
          <a:prstGeom prst="rect">
            <a:avLst/>
          </a:prstGeom>
          <a:noFill/>
        </p:spPr>
      </p:pic>
      <p:pic>
        <p:nvPicPr>
          <p:cNvPr id="1027" name="Picture 3" descr="C:\Users\Korisnik\Desktop\b_1605130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2057400"/>
            <a:ext cx="3200400" cy="2743200"/>
          </a:xfrm>
          <a:prstGeom prst="rect">
            <a:avLst/>
          </a:prstGeom>
          <a:noFill/>
        </p:spPr>
      </p:pic>
    </p:spTree>
  </p:cSld>
  <p:clrMapOvr>
    <a:masterClrMapping/>
  </p:clrMapOvr>
  <p:transition advTm="14138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324600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sr-Latn-RS" sz="2400" dirty="0" smtClean="0">
                <a:latin typeface="+mj-lt"/>
              </a:rPr>
              <a:t>Dijagnoza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-Lab. </a:t>
            </a:r>
            <a:r>
              <a:rPr lang="en-US" sz="2400" dirty="0" smtClean="0">
                <a:latin typeface="+mj-lt"/>
              </a:rPr>
              <a:t>A</a:t>
            </a:r>
            <a:r>
              <a:rPr lang="sr-Latn-RS" sz="2400" dirty="0" smtClean="0">
                <a:latin typeface="+mj-lt"/>
              </a:rPr>
              <a:t>nalize (eozinofilija, IgE↗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-</a:t>
            </a:r>
            <a:r>
              <a:rPr lang="en-US" sz="2400" dirty="0" smtClean="0">
                <a:latin typeface="+mj-lt"/>
              </a:rPr>
              <a:t>N</a:t>
            </a:r>
            <a:r>
              <a:rPr lang="sr-Latn-RS" sz="2400" dirty="0" smtClean="0">
                <a:latin typeface="+mj-lt"/>
              </a:rPr>
              <a:t>alaz mikrofilarija u krvi nalaz odraslog parazita u limfnom tkivu (veoma retko)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-</a:t>
            </a:r>
            <a:r>
              <a:rPr lang="en-US" sz="2400" dirty="0" smtClean="0">
                <a:latin typeface="+mj-lt"/>
              </a:rPr>
              <a:t>U</a:t>
            </a:r>
            <a:r>
              <a:rPr lang="sr-Latn-RS" sz="2400" dirty="0" smtClean="0">
                <a:latin typeface="+mj-lt"/>
              </a:rPr>
              <a:t>zorci krvi →između 22h i 4h, za većinu limfnih filarijaza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-</a:t>
            </a:r>
            <a:r>
              <a:rPr lang="en-US" sz="2400" dirty="0" smtClean="0">
                <a:latin typeface="+mj-lt"/>
              </a:rPr>
              <a:t>S</a:t>
            </a:r>
            <a:r>
              <a:rPr lang="sr-Latn-RS" sz="2400" dirty="0" smtClean="0">
                <a:latin typeface="+mj-lt"/>
              </a:rPr>
              <a:t>tanja bez mikrofilaremije→klinički i ex juvantibus (klinički odgovor na terapiju)</a:t>
            </a:r>
          </a:p>
          <a:p>
            <a:pPr>
              <a:buBlip>
                <a:blip r:embed="rId2"/>
              </a:buBlip>
            </a:pPr>
            <a:r>
              <a:rPr lang="sr-Latn-RS" sz="2400" dirty="0" smtClean="0">
                <a:latin typeface="+mj-lt"/>
              </a:rPr>
              <a:t>Terapija</a:t>
            </a:r>
          </a:p>
          <a:p>
            <a:pPr>
              <a:buNone/>
            </a:pPr>
            <a:r>
              <a:rPr lang="sr-Latn-RS" sz="2400" dirty="0" smtClean="0">
                <a:solidFill>
                  <a:srgbClr val="FF0000"/>
                </a:solidFill>
                <a:latin typeface="+mj-lt"/>
              </a:rPr>
              <a:t>-Dietil karbamazin </a:t>
            </a:r>
            <a:r>
              <a:rPr lang="sr-Latn-RS" sz="2400" dirty="0" smtClean="0">
                <a:latin typeface="+mj-lt"/>
              </a:rPr>
              <a:t>5mg/kg TT/dnevno, u tri doze/ 3 dana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latin typeface="+mj-lt"/>
              </a:rPr>
              <a:t>P</a:t>
            </a:r>
            <a:r>
              <a:rPr lang="sr-Latn-RS" sz="2000" dirty="0" smtClean="0">
                <a:latin typeface="+mj-lt"/>
              </a:rPr>
              <a:t>romptno deluje na mikrofilarije, ali ne i na odrasle crve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					↓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		</a:t>
            </a:r>
            <a:r>
              <a:rPr lang="sr-Latn-RS" sz="2000" dirty="0" smtClean="0">
                <a:latin typeface="+mj-lt"/>
              </a:rPr>
              <a:t>ponavljano, dugotrajno lečenje niskim dozama (do 1,5g)</a:t>
            </a:r>
          </a:p>
          <a:p>
            <a:pPr>
              <a:buNone/>
            </a:pPr>
            <a:r>
              <a:rPr lang="sr-Latn-RS" sz="2400" dirty="0" smtClean="0">
                <a:solidFill>
                  <a:srgbClr val="FF0000"/>
                </a:solidFill>
                <a:latin typeface="+mj-lt"/>
              </a:rPr>
              <a:t>-Ivermektin</a:t>
            </a:r>
            <a:r>
              <a:rPr lang="sr-Latn-RS" sz="2400" dirty="0" smtClean="0">
                <a:latin typeface="+mj-lt"/>
              </a:rPr>
              <a:t> (jedna doza)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latin typeface="+mj-lt"/>
              </a:rPr>
              <a:t>E</a:t>
            </a:r>
            <a:r>
              <a:rPr lang="sr-Latn-RS" sz="2000" dirty="0" smtClean="0">
                <a:latin typeface="+mj-lt"/>
              </a:rPr>
              <a:t>lfantijaza-promene ireverzibilne</a:t>
            </a:r>
            <a:r>
              <a:rPr lang="sr-Latn-RS" sz="2000" dirty="0" smtClean="0"/>
              <a:t> →hirurško lečenje</a:t>
            </a:r>
            <a:endParaRPr lang="sr-Latn-RS" sz="2000" dirty="0" smtClean="0">
              <a:latin typeface="+mj-lt"/>
            </a:endParaRPr>
          </a:p>
          <a:p>
            <a:pPr>
              <a:buNone/>
            </a:pPr>
            <a:endParaRPr lang="en-US" sz="2400" dirty="0">
              <a:latin typeface="+mj-lt"/>
            </a:endParaRPr>
          </a:p>
        </p:txBody>
      </p:sp>
    </p:spTree>
  </p:cSld>
  <p:clrMapOvr>
    <a:masterClrMapping/>
  </p:clrMapOvr>
  <p:transition advTm="73828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</a:t>
            </a:r>
            <a:r>
              <a:rPr lang="sr-Latn-RS" sz="3200" dirty="0" smtClean="0"/>
              <a:t>ropska idiopatska gangrena ekstremiteta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sr-Latn-RS" sz="2400" dirty="0" smtClean="0">
                <a:latin typeface="+mj-lt"/>
              </a:rPr>
              <a:t>Zadebljanje intime sa okluzijom malih arterija</a:t>
            </a:r>
          </a:p>
          <a:p>
            <a:pPr>
              <a:buBlip>
                <a:blip r:embed="rId2"/>
              </a:buBlip>
            </a:pPr>
            <a:r>
              <a:rPr lang="en-US" sz="2400" dirty="0" smtClean="0">
                <a:latin typeface="+mj-lt"/>
              </a:rPr>
              <a:t>N</a:t>
            </a:r>
            <a:r>
              <a:rPr lang="sr-Latn-RS" sz="2400" dirty="0" smtClean="0">
                <a:latin typeface="+mj-lt"/>
              </a:rPr>
              <a:t>epoznate etiologije</a:t>
            </a:r>
          </a:p>
          <a:p>
            <a:pPr>
              <a:buBlip>
                <a:blip r:embed="rId2"/>
              </a:buBlip>
            </a:pPr>
            <a:r>
              <a:rPr lang="en-US" sz="2400" dirty="0" smtClean="0">
                <a:latin typeface="+mj-lt"/>
              </a:rPr>
              <a:t>V</a:t>
            </a:r>
            <a:r>
              <a:rPr lang="sr-Latn-RS" sz="2400" dirty="0" smtClean="0">
                <a:latin typeface="+mj-lt"/>
              </a:rPr>
              <a:t>erovatno infekcije uzrokovane N, meningitidis i S.typhi-komplikovane DIK-om</a:t>
            </a:r>
          </a:p>
          <a:p>
            <a:pPr>
              <a:buBlip>
                <a:blip r:embed="rId2"/>
              </a:buBlip>
            </a:pPr>
            <a:r>
              <a:rPr lang="en-US" sz="2400" dirty="0" smtClean="0">
                <a:latin typeface="+mj-lt"/>
              </a:rPr>
              <a:t>O</a:t>
            </a:r>
            <a:r>
              <a:rPr lang="sr-Latn-RS" sz="2400" dirty="0" smtClean="0">
                <a:latin typeface="+mj-lt"/>
              </a:rPr>
              <a:t>boljenje nevezano za pol, najčešće oboljevaju deca i adolescenti</a:t>
            </a:r>
          </a:p>
          <a:p>
            <a:pPr>
              <a:buBlip>
                <a:blip r:embed="rId2"/>
              </a:buBlip>
            </a:pPr>
            <a:r>
              <a:rPr lang="en-US" sz="2400" dirty="0" smtClean="0">
                <a:latin typeface="+mj-lt"/>
              </a:rPr>
              <a:t>V</a:t>
            </a:r>
            <a:r>
              <a:rPr lang="sr-Latn-RS" sz="2400" dirty="0" smtClean="0">
                <a:latin typeface="+mj-lt"/>
              </a:rPr>
              <a:t>eoma retko oboljenje</a:t>
            </a:r>
          </a:p>
          <a:p>
            <a:pPr>
              <a:buBlip>
                <a:blip r:embed="rId2"/>
              </a:buBlip>
            </a:pPr>
            <a:r>
              <a:rPr lang="sr-Latn-RS" sz="2400" dirty="0" smtClean="0">
                <a:latin typeface="+mj-lt"/>
              </a:rPr>
              <a:t>Klinička slika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-Gangrena akralnih delova, nastaje naglo kod prethodno zdravih osoba.Nekada prethodi period febilnosti praćen artritisom, pneumonijom i ali afekcijom digestivnog trakta.</a:t>
            </a:r>
            <a:endParaRPr lang="en-US" sz="2400" dirty="0">
              <a:latin typeface="+mj-lt"/>
            </a:endParaRPr>
          </a:p>
        </p:txBody>
      </p:sp>
    </p:spTree>
  </p:cSld>
  <p:clrMapOvr>
    <a:masterClrMapping/>
  </p:clrMapOvr>
  <p:transition advTm="49168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sr-Latn-RS" sz="3200" dirty="0" smtClean="0"/>
              <a:t>Ainhum sindrom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sr-Latn-RS" sz="2400" dirty="0" smtClean="0">
                <a:latin typeface="+mj-lt"/>
              </a:rPr>
              <a:t>Fibrozni prsten koji steže obolele prste (noge)</a:t>
            </a:r>
          </a:p>
          <a:p>
            <a:pPr>
              <a:buBlip>
                <a:blip r:embed="rId2"/>
              </a:buBlip>
            </a:pPr>
            <a:r>
              <a:rPr lang="en-US" sz="2400" dirty="0" smtClean="0"/>
              <a:t>E</a:t>
            </a:r>
            <a:r>
              <a:rPr lang="sr-Latn-RS" sz="2400" dirty="0" smtClean="0"/>
              <a:t>tiologija-nepoznata</a:t>
            </a:r>
            <a:endParaRPr lang="sr-Latn-RS" sz="2400" dirty="0" smtClean="0">
              <a:latin typeface="+mj-lt"/>
            </a:endParaRP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-Afrika (tropska Afrika, Madagaskar), odrasli, crna rasa</a:t>
            </a:r>
          </a:p>
          <a:p>
            <a:pPr>
              <a:buBlip>
                <a:blip r:embed="rId2"/>
              </a:buBlip>
            </a:pPr>
            <a:r>
              <a:rPr lang="sr-Latn-RS" sz="2400" dirty="0" smtClean="0">
                <a:latin typeface="+mj-lt"/>
              </a:rPr>
              <a:t>Patogeneza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-Česte lezije mekih tkiva prstiju nogu (bosonogi)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-</a:t>
            </a:r>
            <a:r>
              <a:rPr lang="en-US" sz="2400" dirty="0" smtClean="0">
                <a:latin typeface="+mj-lt"/>
              </a:rPr>
              <a:t>S</a:t>
            </a:r>
            <a:r>
              <a:rPr lang="sr-Latn-RS" sz="2400" dirty="0" smtClean="0">
                <a:latin typeface="+mj-lt"/>
              </a:rPr>
              <a:t>klonost osoba crne rase ka fibrozi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-</a:t>
            </a:r>
            <a:r>
              <a:rPr lang="en-US" sz="2400" dirty="0" smtClean="0">
                <a:latin typeface="+mj-lt"/>
              </a:rPr>
              <a:t>N</a:t>
            </a:r>
            <a:r>
              <a:rPr lang="sr-Latn-RS" sz="2400" dirty="0" smtClean="0">
                <a:latin typeface="+mj-lt"/>
              </a:rPr>
              <a:t>asledni faktor (familijarno oboljevanje često)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-Frambezija??</a:t>
            </a:r>
          </a:p>
          <a:p>
            <a:pPr>
              <a:buBlip>
                <a:blip r:embed="rId2"/>
              </a:buBlip>
            </a:pPr>
            <a:r>
              <a:rPr lang="sr-Latn-RS" sz="2400" dirty="0" smtClean="0">
                <a:latin typeface="+mj-lt"/>
              </a:rPr>
              <a:t>Klinička slika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-</a:t>
            </a:r>
            <a:r>
              <a:rPr lang="en-US" sz="2400" dirty="0" smtClean="0">
                <a:latin typeface="+mj-lt"/>
              </a:rPr>
              <a:t>O</a:t>
            </a:r>
            <a:r>
              <a:rPr lang="sr-Latn-RS" sz="2400" dirty="0" smtClean="0">
                <a:latin typeface="+mj-lt"/>
              </a:rPr>
              <a:t>bostrano ili jednostrano, sa donje strane malog prsta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-</a:t>
            </a:r>
            <a:r>
              <a:rPr lang="en-US" sz="2400" dirty="0" smtClean="0">
                <a:latin typeface="+mj-lt"/>
              </a:rPr>
              <a:t>O</a:t>
            </a:r>
            <a:r>
              <a:rPr lang="sr-Latn-RS" sz="2400" dirty="0" smtClean="0">
                <a:latin typeface="+mj-lt"/>
              </a:rPr>
              <a:t>tečen, modar, osetljiv prst</a:t>
            </a:r>
            <a:endParaRPr lang="en-US" sz="2400" dirty="0">
              <a:latin typeface="+mj-lt"/>
            </a:endParaRPr>
          </a:p>
        </p:txBody>
      </p:sp>
    </p:spTree>
  </p:cSld>
  <p:clrMapOvr>
    <a:masterClrMapping/>
  </p:clrMapOvr>
  <p:transition advTm="63908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sr-Latn-RS" sz="2400" dirty="0" smtClean="0">
                <a:latin typeface="+mj-lt"/>
              </a:rPr>
              <a:t>-</a:t>
            </a:r>
            <a:r>
              <a:rPr lang="en-US" sz="2400" dirty="0" smtClean="0">
                <a:latin typeface="+mj-lt"/>
              </a:rPr>
              <a:t>O</a:t>
            </a:r>
            <a:r>
              <a:rPr lang="sr-Latn-RS" sz="2400" dirty="0" smtClean="0">
                <a:latin typeface="+mj-lt"/>
              </a:rPr>
              <a:t>tok zahvaćenog ekstremiteta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-</a:t>
            </a:r>
            <a:r>
              <a:rPr lang="en-US" sz="2400" dirty="0" smtClean="0">
                <a:latin typeface="+mj-lt"/>
              </a:rPr>
              <a:t>B</a:t>
            </a:r>
            <a:r>
              <a:rPr lang="sr-Latn-RS" sz="2400" dirty="0" smtClean="0">
                <a:latin typeface="+mj-lt"/>
              </a:rPr>
              <a:t>rzi razvoj površinske nekroze (nekada pokrivena bulama)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-Zahvaćeni segment neosetljiv na dodir, hladniji u odnosu na zdrave delove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-Očuvane pulzacije arterija iznad mesta nekroze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-</a:t>
            </a:r>
            <a:r>
              <a:rPr lang="en-US" sz="2400" dirty="0" smtClean="0">
                <a:latin typeface="+mj-lt"/>
              </a:rPr>
              <a:t>P</a:t>
            </a:r>
            <a:r>
              <a:rPr lang="sr-Latn-RS" sz="2400" dirty="0" smtClean="0">
                <a:latin typeface="+mj-lt"/>
              </a:rPr>
              <a:t>osle nekoliko dana jasno izdvajanje demarkacione linije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-Površina nekroze-crna, suva, sitno nabrana površina</a:t>
            </a:r>
          </a:p>
          <a:p>
            <a:pPr>
              <a:buBlip>
                <a:blip r:embed="rId2"/>
              </a:buBlip>
            </a:pPr>
            <a:r>
              <a:rPr lang="sr-Latn-RS" sz="2400" dirty="0" smtClean="0">
                <a:latin typeface="+mj-lt"/>
              </a:rPr>
              <a:t>Dijagnoza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-</a:t>
            </a:r>
            <a:r>
              <a:rPr lang="en-US" sz="2400" dirty="0" smtClean="0">
                <a:latin typeface="+mj-lt"/>
              </a:rPr>
              <a:t>I</a:t>
            </a:r>
            <a:r>
              <a:rPr lang="sr-Latn-RS" sz="2400" dirty="0" smtClean="0">
                <a:latin typeface="+mj-lt"/>
              </a:rPr>
              <a:t>sključiti druge uzroke gangrene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-Laboratorijski znaci DIK-a (hipofibrinogenemija, degradacioni produkti fibrina ↑ i sl.)</a:t>
            </a:r>
          </a:p>
          <a:p>
            <a:pPr>
              <a:buBlip>
                <a:blip r:embed="rId2"/>
              </a:buBlip>
            </a:pPr>
            <a:r>
              <a:rPr lang="en-US" sz="2400" dirty="0" smtClean="0">
                <a:latin typeface="+mj-lt"/>
              </a:rPr>
              <a:t>T</a:t>
            </a:r>
            <a:r>
              <a:rPr lang="sr-Latn-RS" sz="2400" dirty="0" smtClean="0">
                <a:latin typeface="+mj-lt"/>
              </a:rPr>
              <a:t>erapija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Hirurški debridman, antibiotici, heparin, SSP</a:t>
            </a:r>
          </a:p>
          <a:p>
            <a:pPr>
              <a:buNone/>
            </a:pPr>
            <a:endParaRPr lang="en-US" sz="2400" dirty="0">
              <a:latin typeface="+mj-lt"/>
            </a:endParaRPr>
          </a:p>
        </p:txBody>
      </p:sp>
    </p:spTree>
  </p:cSld>
  <p:clrMapOvr>
    <a:masterClrMapping/>
  </p:clrMapOvr>
  <p:transition advTm="60118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dirty="0" smtClean="0"/>
              <a:t>Tumorska kalcinoza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sr-Latn-RS" sz="2400" dirty="0" smtClean="0">
                <a:latin typeface="+mj-lt"/>
              </a:rPr>
              <a:t>Uglavnom među crncima</a:t>
            </a:r>
          </a:p>
          <a:p>
            <a:pPr>
              <a:buNone/>
            </a:pPr>
            <a:endParaRPr lang="sr-Latn-RS" sz="2400" dirty="0" smtClean="0"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sr-Latn-RS" sz="2400" dirty="0" smtClean="0">
                <a:latin typeface="+mj-lt"/>
              </a:rPr>
              <a:t>Etiopatogeneza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latin typeface="+mj-lt"/>
              </a:rPr>
              <a:t>A</a:t>
            </a:r>
            <a:r>
              <a:rPr lang="sr-Latn-RS" sz="2000" dirty="0" smtClean="0">
                <a:latin typeface="+mj-lt"/>
              </a:rPr>
              <a:t>utozomno-recesivno nasleđe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latin typeface="+mj-lt"/>
              </a:rPr>
              <a:t>T</a:t>
            </a:r>
            <a:r>
              <a:rPr lang="sr-Latn-RS" sz="2000" dirty="0" smtClean="0">
                <a:latin typeface="+mj-lt"/>
              </a:rPr>
              <a:t>raumatsko poreklo? (pritisak za vreme spavanja na tvrdoj podlozi)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latin typeface="+mj-lt"/>
              </a:rPr>
              <a:t>R</a:t>
            </a:r>
            <a:r>
              <a:rPr lang="sr-Latn-RS" sz="2000" dirty="0" smtClean="0">
                <a:latin typeface="+mj-lt"/>
              </a:rPr>
              <a:t>eapsorpcija fosfata↑ (prox. tubuli)</a:t>
            </a:r>
          </a:p>
          <a:p>
            <a:pPr>
              <a:buBlip>
                <a:blip r:embed="rId2"/>
              </a:buBlip>
            </a:pPr>
            <a:endParaRPr lang="sr-Latn-RS" sz="2000" dirty="0" smtClean="0"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sr-Latn-RS" sz="2400" dirty="0" smtClean="0">
                <a:latin typeface="+mj-lt"/>
              </a:rPr>
              <a:t>Uganda, Kenija, Zair, Nigerija</a:t>
            </a:r>
          </a:p>
          <a:p>
            <a:pPr>
              <a:buNone/>
            </a:pPr>
            <a:endParaRPr lang="sr-Latn-RS" sz="2400" dirty="0" smtClean="0">
              <a:latin typeface="+mj-lt"/>
            </a:endParaRPr>
          </a:p>
          <a:p>
            <a:pPr>
              <a:buBlip>
                <a:blip r:embed="rId2"/>
              </a:buBlip>
            </a:pPr>
            <a:r>
              <a:rPr lang="en-US" sz="2400" dirty="0" smtClean="0">
                <a:latin typeface="+mj-lt"/>
              </a:rPr>
              <a:t>A</a:t>
            </a:r>
            <a:r>
              <a:rPr lang="sr-Latn-RS" sz="2400" dirty="0" smtClean="0">
                <a:latin typeface="+mj-lt"/>
              </a:rPr>
              <a:t>dolescenti i mlađi odrasli (ređe kod dece)</a:t>
            </a:r>
          </a:p>
        </p:txBody>
      </p:sp>
    </p:spTree>
  </p:cSld>
  <p:clrMapOvr>
    <a:masterClrMapping/>
  </p:clrMapOvr>
  <p:transition advTm="32788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sr-Latn-RS" sz="2400" dirty="0" smtClean="0"/>
              <a:t>Klinička slika</a:t>
            </a:r>
          </a:p>
          <a:p>
            <a:pPr>
              <a:buNone/>
            </a:pPr>
            <a:endParaRPr lang="sr-Latn-RS" sz="2400" dirty="0" smtClean="0"/>
          </a:p>
          <a:p>
            <a:r>
              <a:rPr lang="en-US" sz="2000" dirty="0" smtClean="0"/>
              <a:t>P</a:t>
            </a:r>
            <a:r>
              <a:rPr lang="sr-Latn-RS" sz="2000" dirty="0" smtClean="0"/>
              <a:t>eriartikularno deponovanje CaPO4</a:t>
            </a:r>
          </a:p>
          <a:p>
            <a:r>
              <a:rPr lang="en-US" sz="2000" dirty="0" smtClean="0"/>
              <a:t>V</a:t>
            </a:r>
            <a:r>
              <a:rPr lang="sr-Latn-RS" sz="2000" dirty="0" smtClean="0"/>
              <a:t>eće tumefakcije, obostrano, simetrično u predelu većih zglobova (koksofemoralni, lakat, rame, koleno, skočni zglob)</a:t>
            </a:r>
          </a:p>
          <a:p>
            <a:r>
              <a:rPr lang="en-US" sz="2000" dirty="0" smtClean="0"/>
              <a:t>B</a:t>
            </a:r>
            <a:r>
              <a:rPr lang="sr-Latn-RS" sz="2000" dirty="0" smtClean="0"/>
              <a:t>ezbolna, lobularna, tvrda, fiksirana</a:t>
            </a:r>
          </a:p>
          <a:p>
            <a:r>
              <a:rPr lang="en-US" sz="2000" dirty="0" smtClean="0"/>
              <a:t>K</a:t>
            </a:r>
            <a:r>
              <a:rPr lang="sr-Latn-RS" sz="2000" dirty="0" smtClean="0"/>
              <a:t>oža iznad obično hiperpigmentovana</a:t>
            </a:r>
          </a:p>
          <a:p>
            <a:r>
              <a:rPr lang="en-US" sz="2000" dirty="0" smtClean="0"/>
              <a:t>O</a:t>
            </a:r>
            <a:r>
              <a:rPr lang="sr-Latn-RS" sz="2000" dirty="0" smtClean="0"/>
              <a:t>pšte stanje nepromenjeno</a:t>
            </a:r>
          </a:p>
          <a:p>
            <a:pPr>
              <a:buBlip>
                <a:blip r:embed="rId2"/>
              </a:buBlip>
            </a:pPr>
            <a:r>
              <a:rPr lang="en-US" sz="2400" dirty="0" smtClean="0"/>
              <a:t>D</a:t>
            </a:r>
            <a:r>
              <a:rPr lang="sr-Latn-RS" sz="2400" dirty="0" smtClean="0"/>
              <a:t>ijagnoza</a:t>
            </a:r>
          </a:p>
          <a:p>
            <a:pPr>
              <a:buNone/>
            </a:pPr>
            <a:endParaRPr lang="sr-Latn-RS" sz="2400" dirty="0" smtClean="0"/>
          </a:p>
          <a:p>
            <a:pPr lvl="1"/>
            <a:r>
              <a:rPr lang="en-US" sz="2000" dirty="0" smtClean="0"/>
              <a:t>E</a:t>
            </a:r>
            <a:r>
              <a:rPr lang="sr-Latn-RS" sz="2000" dirty="0" smtClean="0"/>
              <a:t>pidemiološki podatak</a:t>
            </a:r>
          </a:p>
          <a:p>
            <a:pPr lvl="1"/>
            <a:r>
              <a:rPr lang="sr-Latn-RS" sz="2000" dirty="0" smtClean="0"/>
              <a:t>RTG: krečna senka u blizini velikih zglobova</a:t>
            </a:r>
          </a:p>
          <a:p>
            <a:pPr lvl="1"/>
            <a:r>
              <a:rPr lang="sr-Latn-RS" sz="2000" dirty="0" smtClean="0"/>
              <a:t>Laboratorijski: hiperfosfatemija, hipofosfaturija</a:t>
            </a:r>
            <a:endParaRPr lang="en-US" sz="2000" dirty="0"/>
          </a:p>
        </p:txBody>
      </p:sp>
    </p:spTree>
  </p:cSld>
  <p:clrMapOvr>
    <a:masterClrMapping/>
  </p:clrMapOvr>
  <p:transition advTm="47238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sz="2400" dirty="0" smtClean="0">
                <a:latin typeface="+mj-lt"/>
              </a:rPr>
              <a:t>E</a:t>
            </a:r>
            <a:r>
              <a:rPr lang="sr-Latn-RS" sz="2400" dirty="0" smtClean="0">
                <a:latin typeface="+mj-lt"/>
              </a:rPr>
              <a:t>volucija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latin typeface="+mj-lt"/>
              </a:rPr>
              <a:t>S</a:t>
            </a:r>
            <a:r>
              <a:rPr lang="sr-Latn-RS" sz="2000" dirty="0" smtClean="0">
                <a:latin typeface="+mj-lt"/>
              </a:rPr>
              <a:t>ekundarna infekcija→fistulizacija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latin typeface="+mj-lt"/>
              </a:rPr>
              <a:t>K</a:t>
            </a:r>
            <a:r>
              <a:rPr lang="sr-Latn-RS" sz="2000" dirty="0" smtClean="0">
                <a:latin typeface="+mj-lt"/>
              </a:rPr>
              <a:t>aheksija (retko)</a:t>
            </a:r>
          </a:p>
          <a:p>
            <a:pPr>
              <a:buBlip>
                <a:blip r:embed="rId2"/>
              </a:buBlip>
            </a:pPr>
            <a:r>
              <a:rPr lang="sr-Latn-RS" sz="2400" dirty="0" smtClean="0">
                <a:latin typeface="+mj-lt"/>
              </a:rPr>
              <a:t>Terapija</a:t>
            </a:r>
          </a:p>
          <a:p>
            <a:pPr>
              <a:buNone/>
            </a:pPr>
            <a:endParaRPr lang="sr-Latn-RS" sz="2400" dirty="0" smtClean="0">
              <a:latin typeface="+mj-lt"/>
            </a:endParaRPr>
          </a:p>
          <a:p>
            <a:r>
              <a:rPr lang="en-US" sz="2400" dirty="0" smtClean="0">
                <a:latin typeface="+mj-lt"/>
              </a:rPr>
              <a:t>H</a:t>
            </a:r>
            <a:r>
              <a:rPr lang="sr-Latn-RS" sz="2400" dirty="0" smtClean="0">
                <a:latin typeface="+mj-lt"/>
              </a:rPr>
              <a:t>irurški zahvat (ukoliko masa nije velika)</a:t>
            </a:r>
          </a:p>
          <a:p>
            <a:r>
              <a:rPr lang="en-US" sz="2400" dirty="0" smtClean="0">
                <a:latin typeface="+mj-lt"/>
              </a:rPr>
              <a:t>R</a:t>
            </a:r>
            <a:r>
              <a:rPr lang="sr-Latn-RS" sz="2400" dirty="0" smtClean="0">
                <a:latin typeface="+mj-lt"/>
              </a:rPr>
              <a:t>ecidivi česti</a:t>
            </a:r>
          </a:p>
          <a:p>
            <a:r>
              <a:rPr lang="en-US" sz="2400" dirty="0" smtClean="0">
                <a:latin typeface="+mj-lt"/>
              </a:rPr>
              <a:t>D</a:t>
            </a:r>
            <a:r>
              <a:rPr lang="sr-Latn-RS" sz="2400" dirty="0" smtClean="0">
                <a:latin typeface="+mj-lt"/>
              </a:rPr>
              <a:t>ijeta (bez ribe, mleka, jaja, sira, iznutrica)</a:t>
            </a:r>
          </a:p>
          <a:p>
            <a:r>
              <a:rPr lang="sr-Latn-RS" sz="2400" dirty="0" smtClean="0">
                <a:latin typeface="+mj-lt"/>
              </a:rPr>
              <a:t>Aluminijum-hidroksid ili aluminijum-manezijum-hidroksid (3x2 sup. kašike)→do nedektabilnosti fosfata u urinu</a:t>
            </a:r>
            <a:endParaRPr lang="en-US" sz="2400" dirty="0">
              <a:latin typeface="+mj-lt"/>
            </a:endParaRPr>
          </a:p>
        </p:txBody>
      </p:sp>
    </p:spTree>
  </p:cSld>
  <p:clrMapOvr>
    <a:masterClrMapping/>
  </p:clrMapOvr>
  <p:transition advTm="36478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sr-Latn-RS" sz="3200" dirty="0" smtClean="0"/>
              <a:t>Morbus Mseleni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sz="2400" dirty="0" smtClean="0"/>
              <a:t>E</a:t>
            </a:r>
            <a:r>
              <a:rPr lang="sr-Latn-RS" sz="2400" dirty="0" smtClean="0"/>
              <a:t>tiopatogeneza</a:t>
            </a:r>
          </a:p>
          <a:p>
            <a:pPr>
              <a:buNone/>
            </a:pPr>
            <a:r>
              <a:rPr lang="sr-Latn-RS" sz="2400" dirty="0" smtClean="0"/>
              <a:t> </a:t>
            </a:r>
          </a:p>
          <a:p>
            <a:r>
              <a:rPr lang="sr-Latn-RS" sz="2400" dirty="0" smtClean="0"/>
              <a:t>Bolest zglobova među stanonicima Mseleni distrikta (JAR)</a:t>
            </a:r>
          </a:p>
          <a:p>
            <a:r>
              <a:rPr lang="sr-Latn-RS" sz="2400" dirty="0" smtClean="0"/>
              <a:t>25% populacije</a:t>
            </a:r>
          </a:p>
          <a:p>
            <a:r>
              <a:rPr lang="en-US" sz="2400" dirty="0" smtClean="0"/>
              <a:t>Ž</a:t>
            </a:r>
            <a:r>
              <a:rPr lang="sr-Latn-RS" sz="2400" dirty="0" smtClean="0"/>
              <a:t>ene tri puta češće od muškaraca</a:t>
            </a:r>
          </a:p>
          <a:p>
            <a:r>
              <a:rPr lang="en-US" sz="2400" dirty="0" smtClean="0"/>
              <a:t>R</a:t>
            </a:r>
            <a:r>
              <a:rPr lang="sr-Latn-RS" sz="2400" dirty="0" smtClean="0"/>
              <a:t>ana životna dob</a:t>
            </a:r>
          </a:p>
          <a:p>
            <a:r>
              <a:rPr lang="en-US" sz="2400" dirty="0" smtClean="0"/>
              <a:t>P</a:t>
            </a:r>
            <a:r>
              <a:rPr lang="sr-Latn-RS" sz="2400" dirty="0" smtClean="0"/>
              <a:t>rogresivno oboljenje</a:t>
            </a:r>
          </a:p>
          <a:p>
            <a:r>
              <a:rPr lang="en-US" sz="2400" dirty="0" smtClean="0"/>
              <a:t>D</a:t>
            </a:r>
            <a:r>
              <a:rPr lang="sr-Latn-RS" sz="2400" dirty="0" smtClean="0"/>
              <a:t>egenerativne promene i fragmentacija zglobne hrskavice</a:t>
            </a:r>
          </a:p>
          <a:p>
            <a:r>
              <a:rPr lang="en-US" sz="2400" dirty="0" smtClean="0"/>
              <a:t>F</a:t>
            </a:r>
            <a:r>
              <a:rPr lang="sr-Latn-RS" sz="2400" dirty="0" smtClean="0"/>
              <a:t>ibroza kostne srži</a:t>
            </a:r>
          </a:p>
          <a:p>
            <a:r>
              <a:rPr lang="en-US" sz="2400" dirty="0" smtClean="0"/>
              <a:t>E</a:t>
            </a:r>
            <a:r>
              <a:rPr lang="sr-Latn-RS" sz="2400" dirty="0" smtClean="0"/>
              <a:t>tiologija nepoznata (slow viral infection?, mikotoksična geneza?..)</a:t>
            </a:r>
          </a:p>
          <a:p>
            <a:endParaRPr lang="en-US" sz="2400" dirty="0"/>
          </a:p>
        </p:txBody>
      </p:sp>
    </p:spTree>
  </p:cSld>
  <p:clrMapOvr>
    <a:masterClrMapping/>
  </p:clrMapOvr>
  <p:transition advTm="43468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sr-Latn-RS" sz="2400" dirty="0" smtClean="0"/>
              <a:t>Klinička slika</a:t>
            </a:r>
          </a:p>
          <a:p>
            <a:r>
              <a:rPr lang="en-US" sz="2400" dirty="0" smtClean="0"/>
              <a:t>S</a:t>
            </a:r>
            <a:r>
              <a:rPr lang="sr-Latn-RS" sz="2400" dirty="0" smtClean="0"/>
              <a:t>indrom koksopatije</a:t>
            </a:r>
          </a:p>
          <a:p>
            <a:r>
              <a:rPr lang="en-US" sz="2400" dirty="0" smtClean="0"/>
              <a:t>O</a:t>
            </a:r>
            <a:r>
              <a:rPr lang="sr-Latn-RS" sz="2400" dirty="0" smtClean="0"/>
              <a:t>graničeni pokreti rotacije i ispružanja nogu</a:t>
            </a:r>
          </a:p>
          <a:p>
            <a:r>
              <a:rPr lang="en-US" sz="2400" dirty="0" smtClean="0"/>
              <a:t>H</a:t>
            </a:r>
            <a:r>
              <a:rPr lang="sr-Latn-RS" sz="2400" dirty="0" smtClean="0"/>
              <a:t>ramanje, fleksija u zglobu kuka i kolena</a:t>
            </a:r>
          </a:p>
          <a:p>
            <a:r>
              <a:rPr lang="sr-Latn-RS" sz="2400" dirty="0" smtClean="0"/>
              <a:t>“gmizajući” hod </a:t>
            </a:r>
          </a:p>
          <a:p>
            <a:r>
              <a:rPr lang="en-US" sz="2400" dirty="0" smtClean="0"/>
              <a:t>O</a:t>
            </a:r>
            <a:r>
              <a:rPr lang="sr-Latn-RS" sz="2400" dirty="0" smtClean="0"/>
              <a:t>graničena pokretljivost i drugih zglobova (stopalo, koleno, šaka, rame, lakat)</a:t>
            </a:r>
          </a:p>
          <a:p>
            <a:r>
              <a:rPr lang="en-US" sz="2400" dirty="0" smtClean="0"/>
              <a:t>D</a:t>
            </a:r>
            <a:r>
              <a:rPr lang="sr-Latn-RS" sz="2400" dirty="0" smtClean="0"/>
              <a:t>ugo odsustvo bolova (umerenog inteziteta, pri hodu, naročito u predelu članka)</a:t>
            </a:r>
          </a:p>
          <a:p>
            <a:pPr>
              <a:buBlip>
                <a:blip r:embed="rId2"/>
              </a:buBlip>
            </a:pPr>
            <a:r>
              <a:rPr lang="sr-Latn-RS" sz="2400" dirty="0" smtClean="0"/>
              <a:t>Fizikalni pregled</a:t>
            </a:r>
          </a:p>
          <a:p>
            <a:r>
              <a:rPr lang="en-US" sz="2400" dirty="0" smtClean="0"/>
              <a:t>O</a:t>
            </a:r>
            <a:r>
              <a:rPr lang="sr-Latn-RS" sz="2400" dirty="0" smtClean="0"/>
              <a:t>nemogućeni pokretei rotacije, abdukcije i ekstenzije nogu</a:t>
            </a:r>
          </a:p>
          <a:p>
            <a:r>
              <a:rPr lang="en-US" sz="2400" dirty="0" smtClean="0"/>
              <a:t>P</a:t>
            </a:r>
            <a:r>
              <a:rPr lang="sr-Latn-RS" sz="2400" dirty="0" smtClean="0"/>
              <a:t>atuljast rast (čest)</a:t>
            </a:r>
          </a:p>
        </p:txBody>
      </p:sp>
    </p:spTree>
  </p:cSld>
  <p:clrMapOvr>
    <a:masterClrMapping/>
  </p:clrMapOvr>
  <p:transition advTm="42168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r>
              <a:rPr lang="sr-Latn-RS" sz="2400" dirty="0" smtClean="0"/>
              <a:t>Laboratorijski-bez značajnijeg odstupanja</a:t>
            </a:r>
          </a:p>
          <a:p>
            <a:r>
              <a:rPr lang="sr-Latn-RS" sz="2400" dirty="0" smtClean="0"/>
              <a:t>Radiografski-deformiteti zglobova, sa protruzijom acetabuluma u više od 50% obolelih</a:t>
            </a:r>
          </a:p>
          <a:p>
            <a:pPr>
              <a:buNone/>
            </a:pPr>
            <a:endParaRPr lang="sr-Latn-RS" sz="2400" dirty="0" smtClean="0"/>
          </a:p>
        </p:txBody>
      </p:sp>
      <p:pic>
        <p:nvPicPr>
          <p:cNvPr id="1026" name="Picture 2" descr="C:\Users\Korisnik\Desktop\Msele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514600"/>
            <a:ext cx="3867150" cy="3048000"/>
          </a:xfrm>
          <a:prstGeom prst="rect">
            <a:avLst/>
          </a:prstGeom>
          <a:noFill/>
        </p:spPr>
      </p:pic>
    </p:spTree>
  </p:cSld>
  <p:clrMapOvr>
    <a:masterClrMapping/>
  </p:clrMapOvr>
  <p:transition advTm="18248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sz="2400" dirty="0" smtClean="0"/>
              <a:t>D</a:t>
            </a:r>
            <a:r>
              <a:rPr lang="sr-Latn-RS" sz="2400" dirty="0" smtClean="0"/>
              <a:t>ijagnoza</a:t>
            </a:r>
          </a:p>
          <a:p>
            <a:r>
              <a:rPr lang="en-US" sz="2400" dirty="0" smtClean="0"/>
              <a:t>E</a:t>
            </a:r>
            <a:r>
              <a:rPr lang="sr-Latn-RS" sz="2400" dirty="0" smtClean="0"/>
              <a:t>pidemiološki podatak</a:t>
            </a:r>
          </a:p>
          <a:p>
            <a:r>
              <a:rPr lang="en-US" sz="2400" dirty="0" smtClean="0"/>
              <a:t>K</a:t>
            </a:r>
            <a:r>
              <a:rPr lang="sr-Latn-RS" sz="2400" dirty="0" smtClean="0"/>
              <a:t>linička slika</a:t>
            </a:r>
          </a:p>
          <a:p>
            <a:r>
              <a:rPr lang="en-US" sz="2400" dirty="0" smtClean="0"/>
              <a:t>R</a:t>
            </a:r>
            <a:r>
              <a:rPr lang="sr-Latn-RS" sz="2400" dirty="0" smtClean="0"/>
              <a:t>adiografski nalaz</a:t>
            </a:r>
          </a:p>
          <a:p>
            <a:pPr>
              <a:buNone/>
            </a:pPr>
            <a:endParaRPr lang="sr-Latn-RS" sz="2400" dirty="0" smtClean="0"/>
          </a:p>
          <a:p>
            <a:pPr>
              <a:buBlip>
                <a:blip r:embed="rId2"/>
              </a:buBlip>
            </a:pPr>
            <a:r>
              <a:rPr lang="en-US" sz="2400" dirty="0" smtClean="0"/>
              <a:t>T</a:t>
            </a:r>
            <a:r>
              <a:rPr lang="sr-Latn-RS" sz="2400" dirty="0" smtClean="0"/>
              <a:t>erapija</a:t>
            </a:r>
          </a:p>
          <a:p>
            <a:r>
              <a:rPr lang="en-US" sz="2400" dirty="0" smtClean="0"/>
              <a:t>S</a:t>
            </a:r>
            <a:r>
              <a:rPr lang="sr-Latn-RS" sz="2400" dirty="0" smtClean="0"/>
              <a:t>imptomatska</a:t>
            </a:r>
          </a:p>
          <a:p>
            <a:r>
              <a:rPr lang="en-US" sz="2400" dirty="0" smtClean="0"/>
              <a:t>O</a:t>
            </a:r>
            <a:r>
              <a:rPr lang="sr-Latn-RS" sz="2400" dirty="0" smtClean="0"/>
              <a:t>rtopedska hirurgija (proteze)</a:t>
            </a:r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  <p:transition advTm="19938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dirty="0" smtClean="0"/>
              <a:t>Tropski piomiozitis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sr-Latn-RS" sz="2400" dirty="0" smtClean="0"/>
              <a:t>Bakterijska infekcija mišića</a:t>
            </a:r>
          </a:p>
          <a:p>
            <a:pPr>
              <a:buBlip>
                <a:blip r:embed="rId2"/>
              </a:buBlip>
            </a:pPr>
            <a:r>
              <a:rPr lang="sr-Latn-RS" sz="2400" dirty="0" smtClean="0"/>
              <a:t>Etiopatogeneza</a:t>
            </a:r>
          </a:p>
          <a:p>
            <a:r>
              <a:rPr lang="sr-Latn-RS" sz="2400" i="1" dirty="0" smtClean="0"/>
              <a:t>Staphylococcus aureus </a:t>
            </a:r>
            <a:r>
              <a:rPr lang="sr-Latn-RS" sz="2400" dirty="0" smtClean="0"/>
              <a:t>(najčešće)</a:t>
            </a:r>
          </a:p>
          <a:p>
            <a:r>
              <a:rPr lang="sr-Latn-RS" sz="2400" dirty="0" smtClean="0"/>
              <a:t>Predisponirajući faktori: migracije larve ankilostome, hemoglobinopatije, traume, filarijazni limfagitis, malnutricija, virusne infekcije</a:t>
            </a:r>
          </a:p>
          <a:p>
            <a:r>
              <a:rPr lang="en-US" sz="2400" dirty="0" smtClean="0"/>
              <a:t>M</a:t>
            </a:r>
            <a:r>
              <a:rPr lang="sr-Latn-RS" sz="2400" dirty="0" smtClean="0"/>
              <a:t>anjak IgM, defektna fagocitoza</a:t>
            </a:r>
          </a:p>
          <a:p>
            <a:r>
              <a:rPr lang="sr-Latn-RS" sz="2400" dirty="0" smtClean="0"/>
              <a:t>CAR, Zimbabve, Zambija, JAR</a:t>
            </a:r>
          </a:p>
          <a:p>
            <a:r>
              <a:rPr lang="en-US" sz="2400" dirty="0" smtClean="0"/>
              <a:t>N</a:t>
            </a:r>
            <a:r>
              <a:rPr lang="sr-Latn-RS" sz="2400" dirty="0" smtClean="0"/>
              <a:t>ajčešće muški pol, mlađe odraslo doba, starosedeoci</a:t>
            </a:r>
          </a:p>
        </p:txBody>
      </p:sp>
    </p:spTree>
  </p:cSld>
  <p:clrMapOvr>
    <a:masterClrMapping/>
  </p:clrMapOvr>
  <p:transition advTm="41708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sr-Latn-RS" sz="2400" dirty="0" smtClean="0">
                <a:latin typeface="+mj-lt"/>
              </a:rPr>
              <a:t>Klinička slika</a:t>
            </a:r>
          </a:p>
          <a:p>
            <a:pPr>
              <a:buNone/>
            </a:pPr>
            <a:endParaRPr lang="sr-Latn-RS" sz="2400" dirty="0" smtClean="0">
              <a:latin typeface="+mj-lt"/>
            </a:endParaRPr>
          </a:p>
          <a:p>
            <a:r>
              <a:rPr lang="sr-Latn-RS" sz="2400" dirty="0" smtClean="0">
                <a:latin typeface="+mj-lt"/>
              </a:rPr>
              <a:t>Butina (najčešće), gr. koš, trbušni zid ili višestruka lokalizacija</a:t>
            </a:r>
          </a:p>
          <a:p>
            <a:r>
              <a:rPr lang="en-US" sz="2400" dirty="0" smtClean="0">
                <a:latin typeface="+mj-lt"/>
              </a:rPr>
              <a:t>B</a:t>
            </a:r>
            <a:r>
              <a:rPr lang="sr-Latn-RS" sz="2400" dirty="0" smtClean="0">
                <a:latin typeface="+mj-lt"/>
              </a:rPr>
              <a:t>olovi u vidu probadanja</a:t>
            </a:r>
          </a:p>
          <a:p>
            <a:r>
              <a:rPr lang="en-US" sz="2400" dirty="0" smtClean="0">
                <a:latin typeface="+mj-lt"/>
              </a:rPr>
              <a:t>P</a:t>
            </a:r>
            <a:r>
              <a:rPr lang="sr-Latn-RS" sz="2400" dirty="0" smtClean="0">
                <a:latin typeface="+mj-lt"/>
              </a:rPr>
              <a:t>ovišena temperatura (nekada)</a:t>
            </a:r>
          </a:p>
          <a:p>
            <a:r>
              <a:rPr lang="en-US" sz="2400" dirty="0" smtClean="0">
                <a:latin typeface="+mj-lt"/>
              </a:rPr>
              <a:t>O</a:t>
            </a:r>
            <a:r>
              <a:rPr lang="sr-Latn-RS" sz="2400" dirty="0" smtClean="0">
                <a:latin typeface="+mj-lt"/>
              </a:rPr>
              <a:t>tok zahvaćenog dela</a:t>
            </a:r>
          </a:p>
          <a:p>
            <a:r>
              <a:rPr lang="en-US" sz="2400" dirty="0" smtClean="0">
                <a:latin typeface="+mj-lt"/>
              </a:rPr>
              <a:t>Z</a:t>
            </a:r>
            <a:r>
              <a:rPr lang="sr-Latn-RS" sz="2400" dirty="0" smtClean="0">
                <a:latin typeface="+mj-lt"/>
              </a:rPr>
              <a:t>adebljao, tvrd zahvaćeni mišić, topao pri palpaciji, nekada prisutan fenomen fluktuacije</a:t>
            </a:r>
          </a:p>
          <a:p>
            <a:r>
              <a:rPr lang="en-US" sz="2400" dirty="0" smtClean="0">
                <a:latin typeface="+mj-lt"/>
              </a:rPr>
              <a:t>K</a:t>
            </a:r>
            <a:r>
              <a:rPr lang="sr-Latn-RS" sz="2400" dirty="0" smtClean="0">
                <a:latin typeface="+mj-lt"/>
              </a:rPr>
              <a:t>oža iznad sjajna, zategnuta, nekada hipereimična i prekrivena bulama</a:t>
            </a:r>
          </a:p>
          <a:p>
            <a:r>
              <a:rPr lang="en-US" sz="2400" dirty="0" smtClean="0">
                <a:latin typeface="+mj-lt"/>
              </a:rPr>
              <a:t>L</a:t>
            </a:r>
            <a:r>
              <a:rPr lang="sr-Latn-RS" sz="2400" dirty="0" smtClean="0">
                <a:latin typeface="+mj-lt"/>
              </a:rPr>
              <a:t>okalizacija u m.psoas-u: fleksija u zglobu kuka, praćena izrazitim bolom, bez mogućnosti ispruživanja flektirane noge</a:t>
            </a:r>
            <a:endParaRPr lang="en-US" sz="2400" dirty="0">
              <a:latin typeface="+mj-lt"/>
            </a:endParaRPr>
          </a:p>
        </p:txBody>
      </p:sp>
    </p:spTree>
  </p:cSld>
  <p:clrMapOvr>
    <a:masterClrMapping/>
  </p:clrMapOvr>
  <p:transition advTm="45308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V</a:t>
            </a:r>
            <a:r>
              <a:rPr lang="sr-Latn-RS" sz="2400" dirty="0" smtClean="0"/>
              <a:t>remenom-resorpcija kostiju, preostali deo u vidu loptice koja je peteljkom vezana za stopalo</a:t>
            </a:r>
          </a:p>
          <a:p>
            <a:pPr>
              <a:buNone/>
            </a:pPr>
            <a:r>
              <a:rPr lang="en-US" sz="2400" dirty="0" smtClean="0"/>
              <a:t>P</a:t>
            </a:r>
            <a:r>
              <a:rPr lang="sr-Latn-RS" sz="2400" dirty="0" smtClean="0"/>
              <a:t>romena je bezbolna</a:t>
            </a:r>
          </a:p>
          <a:p>
            <a:pPr>
              <a:buBlip>
                <a:blip r:embed="rId2"/>
              </a:buBlip>
            </a:pPr>
            <a:r>
              <a:rPr lang="sr-Latn-RS" sz="2400" dirty="0" smtClean="0"/>
              <a:t>Dijagnoza</a:t>
            </a:r>
          </a:p>
          <a:p>
            <a:pPr>
              <a:buNone/>
            </a:pPr>
            <a:r>
              <a:rPr lang="en-US" sz="2400" dirty="0" smtClean="0"/>
              <a:t>K</a:t>
            </a:r>
            <a:r>
              <a:rPr lang="sr-Latn-RS" sz="2400" dirty="0" smtClean="0"/>
              <a:t>linička slika</a:t>
            </a:r>
          </a:p>
          <a:p>
            <a:pPr>
              <a:buNone/>
            </a:pPr>
            <a:r>
              <a:rPr lang="en-US" sz="2400" dirty="0" smtClean="0"/>
              <a:t>E</a:t>
            </a:r>
            <a:r>
              <a:rPr lang="sr-Latn-RS" sz="2400" dirty="0" smtClean="0"/>
              <a:t>volucija spora, autoamputacija</a:t>
            </a:r>
          </a:p>
          <a:p>
            <a:pPr>
              <a:buBlip>
                <a:blip r:embed="rId2"/>
              </a:buBlip>
            </a:pPr>
            <a:r>
              <a:rPr lang="en-US" sz="2400" dirty="0" smtClean="0"/>
              <a:t>L</a:t>
            </a:r>
            <a:r>
              <a:rPr lang="sr-Latn-RS" sz="2400" dirty="0" smtClean="0"/>
              <a:t>ečenje-hirurško</a:t>
            </a:r>
            <a:endParaRPr lang="en-US" sz="2400" dirty="0"/>
          </a:p>
        </p:txBody>
      </p:sp>
    </p:spTree>
  </p:cSld>
  <p:clrMapOvr>
    <a:masterClrMapping/>
  </p:clrMapOvr>
  <p:transition advTm="27238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R</a:t>
            </a:r>
            <a:r>
              <a:rPr lang="sr-Latn-RS" sz="2400" dirty="0" smtClean="0"/>
              <a:t>egionalna limfadenopatija (najčešće odsutna)</a:t>
            </a:r>
          </a:p>
          <a:p>
            <a:r>
              <a:rPr lang="en-US" sz="2400" dirty="0" smtClean="0"/>
              <a:t>D</a:t>
            </a:r>
            <a:r>
              <a:rPr lang="sr-Latn-RS" sz="2400" dirty="0" smtClean="0"/>
              <a:t>obro opšte stanje (sem kod teških formi infekcije koje se komplikuju sepsom)</a:t>
            </a:r>
          </a:p>
          <a:p>
            <a:r>
              <a:rPr lang="en-US" sz="2400" dirty="0" smtClean="0"/>
              <a:t>O</a:t>
            </a:r>
            <a:r>
              <a:rPr lang="sr-Latn-RS" sz="2400" dirty="0" smtClean="0"/>
              <a:t>steomijelitis, anemija, mioglobinurija sa ARI</a:t>
            </a:r>
          </a:p>
          <a:p>
            <a:pPr>
              <a:buNone/>
            </a:pPr>
            <a:endParaRPr lang="sr-Latn-RS" sz="2400" dirty="0" smtClean="0"/>
          </a:p>
          <a:p>
            <a:pPr>
              <a:buBlip>
                <a:blip r:embed="rId2"/>
              </a:buBlip>
            </a:pPr>
            <a:r>
              <a:rPr lang="en-US" sz="2400" dirty="0" smtClean="0"/>
              <a:t>D</a:t>
            </a:r>
            <a:r>
              <a:rPr lang="sr-Latn-RS" sz="2400" dirty="0" smtClean="0"/>
              <a:t>ijagnoza</a:t>
            </a:r>
          </a:p>
          <a:p>
            <a:r>
              <a:rPr lang="en-US" sz="2400" dirty="0" smtClean="0"/>
              <a:t>E</a:t>
            </a:r>
            <a:r>
              <a:rPr lang="sr-Latn-RS" sz="2400" dirty="0" smtClean="0"/>
              <a:t>pidemiološki podatak</a:t>
            </a:r>
          </a:p>
          <a:p>
            <a:r>
              <a:rPr lang="en-US" sz="2400" dirty="0" smtClean="0"/>
              <a:t>K</a:t>
            </a:r>
            <a:r>
              <a:rPr lang="sr-Latn-RS" sz="2400" dirty="0" smtClean="0"/>
              <a:t>linička slika</a:t>
            </a:r>
          </a:p>
          <a:p>
            <a:r>
              <a:rPr lang="en-US" sz="2400" dirty="0" smtClean="0"/>
              <a:t>E</a:t>
            </a:r>
            <a:r>
              <a:rPr lang="sr-Latn-RS" sz="2400" dirty="0" smtClean="0"/>
              <a:t>tiološka potvrda (punktat, piokultura)</a:t>
            </a:r>
          </a:p>
          <a:p>
            <a:pPr>
              <a:buNone/>
            </a:pPr>
            <a:endParaRPr lang="sr-Latn-RS" sz="2400" dirty="0" smtClean="0"/>
          </a:p>
          <a:p>
            <a:pPr>
              <a:buBlip>
                <a:blip r:embed="rId2"/>
              </a:buBlip>
            </a:pPr>
            <a:r>
              <a:rPr lang="en-US" sz="2400" dirty="0" smtClean="0"/>
              <a:t>T</a:t>
            </a:r>
            <a:r>
              <a:rPr lang="sr-Latn-RS" sz="2400" dirty="0" smtClean="0"/>
              <a:t>erapija</a:t>
            </a:r>
          </a:p>
          <a:p>
            <a:r>
              <a:rPr lang="en-US" sz="2400" dirty="0" smtClean="0"/>
              <a:t>A</a:t>
            </a:r>
            <a:r>
              <a:rPr lang="sr-Latn-RS" sz="2400" dirty="0" smtClean="0"/>
              <a:t>ntistafilokokni antibiotici</a:t>
            </a:r>
          </a:p>
          <a:p>
            <a:r>
              <a:rPr lang="en-US" sz="2400" dirty="0" smtClean="0"/>
              <a:t>M</a:t>
            </a:r>
            <a:r>
              <a:rPr lang="sr-Latn-RS" sz="2400" dirty="0" smtClean="0"/>
              <a:t>irovanje</a:t>
            </a:r>
          </a:p>
          <a:p>
            <a:r>
              <a:rPr lang="en-US" sz="2400" dirty="0" smtClean="0"/>
              <a:t>H</a:t>
            </a:r>
            <a:r>
              <a:rPr lang="sr-Latn-RS" sz="2400" dirty="0" smtClean="0"/>
              <a:t>irurški debridman</a:t>
            </a:r>
          </a:p>
          <a:p>
            <a:r>
              <a:rPr lang="sr-Latn-RS" sz="2400" dirty="0" smtClean="0"/>
              <a:t>simptomatska</a:t>
            </a:r>
            <a:endParaRPr lang="en-US" sz="2400" dirty="0"/>
          </a:p>
        </p:txBody>
      </p:sp>
    </p:spTree>
  </p:cSld>
  <p:clrMapOvr>
    <a:masterClrMapping/>
  </p:clrMapOvr>
  <p:transition advTm="44618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dirty="0" smtClean="0">
                <a:latin typeface="+mn-lt"/>
              </a:rPr>
              <a:t>Akutni tropski poliartritis</a:t>
            </a:r>
            <a:endParaRPr lang="en-US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E</a:t>
            </a:r>
            <a:r>
              <a:rPr lang="sr-Latn-RS" sz="2400" dirty="0" smtClean="0"/>
              <a:t>tiopatogeneza </a:t>
            </a:r>
          </a:p>
          <a:p>
            <a:r>
              <a:rPr lang="sr-Latn-RS" sz="2400" dirty="0" smtClean="0"/>
              <a:t>Polartritis nepoznate etiologije</a:t>
            </a:r>
          </a:p>
          <a:p>
            <a:r>
              <a:rPr lang="sr-Latn-RS" sz="2400" dirty="0" smtClean="0"/>
              <a:t>Virus, imunološki status stanovništva tropskog podneblja</a:t>
            </a:r>
          </a:p>
          <a:p>
            <a:r>
              <a:rPr lang="en-US" sz="2400" dirty="0" smtClean="0"/>
              <a:t>O</a:t>
            </a:r>
            <a:r>
              <a:rPr lang="sr-Latn-RS" sz="2400" dirty="0" smtClean="0"/>
              <a:t>drasle osobe, oba pola, crna rasa (vrsta RA-jako redak u tropskoj Africi?)</a:t>
            </a:r>
          </a:p>
          <a:p>
            <a:r>
              <a:rPr lang="en-US" sz="2400" dirty="0" smtClean="0"/>
              <a:t>I</a:t>
            </a:r>
            <a:r>
              <a:rPr lang="sr-Latn-RS" sz="2400" dirty="0" smtClean="0"/>
              <a:t>gerija, Uganda, Zimbabve, JAR, Senegal</a:t>
            </a:r>
          </a:p>
          <a:p>
            <a:pPr>
              <a:buNone/>
            </a:pPr>
            <a:r>
              <a:rPr lang="en-US" sz="2400" dirty="0" smtClean="0"/>
              <a:t>K</a:t>
            </a:r>
            <a:r>
              <a:rPr lang="sr-Latn-RS" sz="2400" dirty="0" smtClean="0"/>
              <a:t>linička slika</a:t>
            </a:r>
          </a:p>
          <a:p>
            <a:pPr>
              <a:buNone/>
            </a:pPr>
            <a:r>
              <a:rPr lang="sr-Latn-RS" sz="2400" dirty="0" smtClean="0"/>
              <a:t>Nagli i bolni otok zgloba (praćen izlivom)</a:t>
            </a:r>
          </a:p>
          <a:p>
            <a:pPr>
              <a:buNone/>
            </a:pPr>
            <a:r>
              <a:rPr lang="sr-Latn-RS" sz="2400" dirty="0" smtClean="0"/>
              <a:t>Povišena temperatura (umereno)</a:t>
            </a:r>
          </a:p>
          <a:p>
            <a:pPr>
              <a:buNone/>
            </a:pPr>
            <a:r>
              <a:rPr lang="en-US" sz="2400" dirty="0" smtClean="0"/>
              <a:t>K</a:t>
            </a:r>
            <a:r>
              <a:rPr lang="sr-Latn-RS" sz="2400" dirty="0" smtClean="0"/>
              <a:t>oleno, skočni zglob, lakat, šaka-u početku monoartritis</a:t>
            </a:r>
          </a:p>
          <a:p>
            <a:pPr>
              <a:buNone/>
            </a:pPr>
            <a:endParaRPr lang="sr-Latn-RS" sz="2400" dirty="0" smtClean="0"/>
          </a:p>
          <a:p>
            <a:endParaRPr lang="sr-Latn-RS" sz="2400" dirty="0" smtClean="0"/>
          </a:p>
          <a:p>
            <a:endParaRPr lang="en-US" sz="2400" dirty="0"/>
          </a:p>
        </p:txBody>
      </p:sp>
    </p:spTree>
  </p:cSld>
  <p:clrMapOvr>
    <a:masterClrMapping/>
  </p:clrMapOvr>
  <p:transition advTm="55878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K</a:t>
            </a:r>
            <a:r>
              <a:rPr lang="sr-Latn-RS" sz="2400" dirty="0" smtClean="0"/>
              <a:t>asnije poliartitis-uključujući i sitne zglobove</a:t>
            </a:r>
          </a:p>
          <a:p>
            <a:r>
              <a:rPr lang="en-US" sz="2400" dirty="0" smtClean="0"/>
              <a:t>A</a:t>
            </a:r>
            <a:r>
              <a:rPr lang="sr-Latn-RS" sz="2400" dirty="0" smtClean="0"/>
              <a:t>simetrična lokalizacija</a:t>
            </a:r>
          </a:p>
          <a:p>
            <a:r>
              <a:rPr lang="en-US" sz="2400" dirty="0" smtClean="0"/>
              <a:t>Z</a:t>
            </a:r>
            <a:r>
              <a:rPr lang="sr-Latn-RS" sz="2400" dirty="0" smtClean="0"/>
              <a:t>ahvaćeni zglob otečen, bolan, “hladan”, ograničene pokretljivosti</a:t>
            </a:r>
          </a:p>
          <a:p>
            <a:pPr>
              <a:buBlip>
                <a:blip r:embed="rId2"/>
              </a:buBlip>
            </a:pPr>
            <a:r>
              <a:rPr lang="en-US" sz="2400" dirty="0" smtClean="0"/>
              <a:t>D</a:t>
            </a:r>
            <a:r>
              <a:rPr lang="sr-Latn-RS" sz="2400" dirty="0" smtClean="0"/>
              <a:t>ijagnoza </a:t>
            </a:r>
          </a:p>
          <a:p>
            <a:r>
              <a:rPr lang="en-US" sz="2400" dirty="0" smtClean="0"/>
              <a:t>I</a:t>
            </a:r>
            <a:r>
              <a:rPr lang="sr-Latn-RS" sz="2400" dirty="0" smtClean="0"/>
              <a:t>sključiti drugr uzroke artritisa</a:t>
            </a:r>
          </a:p>
          <a:p>
            <a:r>
              <a:rPr lang="en-US" sz="2400" dirty="0" smtClean="0"/>
              <a:t>L</a:t>
            </a:r>
            <a:r>
              <a:rPr lang="sr-Latn-RS" sz="2400" dirty="0" smtClean="0"/>
              <a:t>aboratorijski nalazi uglavnom bez odstupanja</a:t>
            </a:r>
          </a:p>
          <a:p>
            <a:r>
              <a:rPr lang="sr-Latn-RS" sz="2400" dirty="0" smtClean="0"/>
              <a:t>RTG-odsustvo radioloških promena</a:t>
            </a:r>
          </a:p>
          <a:p>
            <a:pPr>
              <a:buBlip>
                <a:blip r:embed="rId2"/>
              </a:buBlip>
            </a:pPr>
            <a:r>
              <a:rPr lang="sr-Latn-RS" sz="2400" dirty="0" smtClean="0"/>
              <a:t>Diferencijalna dijagnoza</a:t>
            </a:r>
          </a:p>
          <a:p>
            <a:r>
              <a:rPr lang="en-US" sz="2400" dirty="0" smtClean="0"/>
              <a:t>R</a:t>
            </a:r>
            <a:r>
              <a:rPr lang="sr-Latn-RS" sz="2400" dirty="0" smtClean="0"/>
              <a:t>eumatska groznica (relativno retka u tropskoj Africi)</a:t>
            </a:r>
          </a:p>
          <a:p>
            <a:r>
              <a:rPr lang="en-US" sz="2400" dirty="0" smtClean="0"/>
              <a:t>R</a:t>
            </a:r>
            <a:r>
              <a:rPr lang="sr-Latn-RS" sz="2400" dirty="0" smtClean="0"/>
              <a:t>eumatoidni artritis (ređi nego u Evropi)</a:t>
            </a:r>
          </a:p>
          <a:p>
            <a:r>
              <a:rPr lang="sr-Latn-RS" sz="2400" dirty="0" smtClean="0"/>
              <a:t>Reiter-ov sindrom (veoma redak)</a:t>
            </a:r>
          </a:p>
          <a:p>
            <a:r>
              <a:rPr lang="en-US" sz="2400" dirty="0" smtClean="0"/>
              <a:t>I</a:t>
            </a:r>
            <a:r>
              <a:rPr lang="sr-Latn-RS" sz="2400" dirty="0" smtClean="0"/>
              <a:t>nfektivni artritisi (lepra, histoplazmoza, frambezijaza, endemski sifilis, bruceloza, filarijaza, hemoglobinopatije)  </a:t>
            </a:r>
            <a:endParaRPr lang="en-US" sz="2400" dirty="0"/>
          </a:p>
        </p:txBody>
      </p:sp>
    </p:spTree>
  </p:cSld>
  <p:clrMapOvr>
    <a:masterClrMapping/>
  </p:clrMapOvr>
  <p:transition advTm="43058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sz="2400" dirty="0" smtClean="0"/>
              <a:t>E</a:t>
            </a:r>
            <a:r>
              <a:rPr lang="sr-Latn-RS" sz="2400" dirty="0" smtClean="0"/>
              <a:t>volucija</a:t>
            </a:r>
          </a:p>
          <a:p>
            <a:r>
              <a:rPr lang="en-US" sz="2400" dirty="0" smtClean="0"/>
              <a:t>R</a:t>
            </a:r>
            <a:r>
              <a:rPr lang="sr-Latn-RS" sz="2400" dirty="0" smtClean="0"/>
              <a:t>egresija posle par meseci</a:t>
            </a:r>
          </a:p>
          <a:p>
            <a:r>
              <a:rPr lang="en-US" sz="2400" dirty="0" smtClean="0"/>
              <a:t>R</a:t>
            </a:r>
            <a:r>
              <a:rPr lang="sr-Latn-RS" sz="2400" dirty="0" smtClean="0"/>
              <a:t>ecidiv redak-ali moguć (uvek bez radioloških manifestacija!)</a:t>
            </a:r>
          </a:p>
          <a:p>
            <a:pPr>
              <a:buNone/>
            </a:pPr>
            <a:endParaRPr lang="sr-Latn-RS" sz="2400" dirty="0" smtClean="0"/>
          </a:p>
          <a:p>
            <a:pPr>
              <a:buBlip>
                <a:blip r:embed="rId2"/>
              </a:buBlip>
            </a:pPr>
            <a:r>
              <a:rPr lang="en-US" sz="2400" dirty="0" smtClean="0"/>
              <a:t>T</a:t>
            </a:r>
            <a:r>
              <a:rPr lang="sr-Latn-RS" sz="2400" dirty="0" smtClean="0"/>
              <a:t>erapija</a:t>
            </a:r>
          </a:p>
          <a:p>
            <a:r>
              <a:rPr lang="en-US" sz="2400" dirty="0" smtClean="0"/>
              <a:t>N</a:t>
            </a:r>
            <a:r>
              <a:rPr lang="sr-Latn-RS" sz="2400" dirty="0" smtClean="0"/>
              <a:t>esteroidni antiinlamacijski lekovi</a:t>
            </a:r>
          </a:p>
          <a:p>
            <a:pPr algn="ctr">
              <a:buNone/>
            </a:pPr>
            <a:endParaRPr lang="sr-Latn-RS" sz="2400" dirty="0" smtClean="0"/>
          </a:p>
        </p:txBody>
      </p:sp>
    </p:spTree>
  </p:cSld>
  <p:clrMapOvr>
    <a:masterClrMapping/>
  </p:clrMapOvr>
  <p:transition advTm="16638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dirty="0" smtClean="0"/>
              <a:t>Endemski sifilis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sz="2400" dirty="0" smtClean="0"/>
              <a:t>E</a:t>
            </a:r>
            <a:r>
              <a:rPr lang="sr-Latn-RS" sz="2400" dirty="0" smtClean="0"/>
              <a:t>tiologija</a:t>
            </a:r>
          </a:p>
          <a:p>
            <a:pPr>
              <a:buNone/>
            </a:pPr>
            <a:r>
              <a:rPr lang="sr-Latn-RS" sz="2400" dirty="0" smtClean="0"/>
              <a:t> </a:t>
            </a:r>
          </a:p>
          <a:p>
            <a:r>
              <a:rPr lang="en-US" sz="2400" dirty="0" smtClean="0"/>
              <a:t>N</a:t>
            </a:r>
            <a:r>
              <a:rPr lang="sr-Latn-RS" sz="2400" dirty="0" smtClean="0"/>
              <a:t>ije ekskluzivitet tropskih krajeva</a:t>
            </a:r>
          </a:p>
          <a:p>
            <a:r>
              <a:rPr lang="sr-Latn-RS" sz="2400" dirty="0" smtClean="0"/>
              <a:t>Treponema bejel </a:t>
            </a:r>
          </a:p>
          <a:p>
            <a:r>
              <a:rPr lang="en-US" sz="2400" dirty="0" smtClean="0"/>
              <a:t>O</a:t>
            </a:r>
            <a:r>
              <a:rPr lang="sr-Latn-RS" sz="2400" dirty="0" smtClean="0"/>
              <a:t>ba pola, sve rase</a:t>
            </a:r>
          </a:p>
          <a:p>
            <a:r>
              <a:rPr lang="en-US" sz="2400" dirty="0" smtClean="0"/>
              <a:t>I</a:t>
            </a:r>
            <a:r>
              <a:rPr lang="sr-Latn-RS" sz="2400" dirty="0" smtClean="0"/>
              <a:t>vice Sahare (Senegal, Burkina Faso) i Kalaharija (Bocvana, Zimbabve)</a:t>
            </a:r>
          </a:p>
          <a:p>
            <a:r>
              <a:rPr lang="sr-Latn-RS" sz="2400" dirty="0" smtClean="0"/>
              <a:t>Način prenošenja (polni, posude za piće)</a:t>
            </a:r>
          </a:p>
          <a:p>
            <a:pPr>
              <a:buNone/>
            </a:pPr>
            <a:endParaRPr lang="sr-Latn-RS" sz="2400" dirty="0" smtClean="0"/>
          </a:p>
          <a:p>
            <a:pPr>
              <a:buNone/>
            </a:pPr>
            <a:endParaRPr lang="sr-Latn-RS" sz="2400" dirty="0" smtClean="0"/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ransition advTm="25088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sr-Latn-RS" sz="2400" dirty="0" smtClean="0"/>
              <a:t>Klinička slika</a:t>
            </a:r>
          </a:p>
          <a:p>
            <a:r>
              <a:rPr lang="sr-Latn-RS" sz="2400" dirty="0" smtClean="0"/>
              <a:t>Primarne lezije oobično nedostaju</a:t>
            </a:r>
          </a:p>
          <a:p>
            <a:r>
              <a:rPr lang="en-US" sz="2400" dirty="0" smtClean="0"/>
              <a:t>S</a:t>
            </a:r>
            <a:r>
              <a:rPr lang="sr-Latn-RS" sz="2400" dirty="0" smtClean="0"/>
              <a:t>ekundarne lezije su uglavnom lokalizovane na bukalnoj sluznici</a:t>
            </a:r>
          </a:p>
          <a:p>
            <a:r>
              <a:rPr lang="sr-Latn-RS" sz="2400" dirty="0" smtClean="0"/>
              <a:t>Pošteđeni unutrašnji organi (ređe afekcija CNS)</a:t>
            </a:r>
          </a:p>
          <a:p>
            <a:r>
              <a:rPr lang="en-US" sz="2400" dirty="0" smtClean="0"/>
              <a:t>G</a:t>
            </a:r>
            <a:r>
              <a:rPr lang="sr-Latn-RS" sz="2400" dirty="0" smtClean="0"/>
              <a:t>eneralizovana limfadenopatija</a:t>
            </a:r>
          </a:p>
          <a:p>
            <a:r>
              <a:rPr lang="en-US" sz="2400" dirty="0" smtClean="0"/>
              <a:t>K</a:t>
            </a:r>
            <a:r>
              <a:rPr lang="sr-Latn-RS" sz="2400" dirty="0" smtClean="0"/>
              <a:t>oštane manifestacije</a:t>
            </a:r>
          </a:p>
          <a:p>
            <a:pPr>
              <a:buNone/>
            </a:pPr>
            <a:r>
              <a:rPr lang="sr-Latn-RS" sz="2400" dirty="0" smtClean="0"/>
              <a:t>	-</a:t>
            </a:r>
            <a:r>
              <a:rPr lang="en-US" sz="2000" dirty="0" smtClean="0"/>
              <a:t>P</a:t>
            </a:r>
            <a:r>
              <a:rPr lang="sr-Latn-RS" sz="2000" dirty="0" smtClean="0"/>
              <a:t>eriostitis kostiju potkolenice i podlaktice (bez simptoma ili bolni lokalizovani otok)-sekundarni stadijum</a:t>
            </a:r>
          </a:p>
          <a:p>
            <a:pPr>
              <a:buNone/>
            </a:pPr>
            <a:r>
              <a:rPr lang="sr-Latn-RS" sz="2000" dirty="0" smtClean="0"/>
              <a:t>	-</a:t>
            </a:r>
            <a:r>
              <a:rPr lang="en-US" sz="2000" dirty="0" smtClean="0"/>
              <a:t>P</a:t>
            </a:r>
            <a:r>
              <a:rPr lang="sr-Latn-RS" sz="2000" dirty="0" smtClean="0"/>
              <a:t>eriostitis tercijarnog stadijuma-deformacija kosti (“sabljasta tibija” ili gumozna lezija kosti</a:t>
            </a:r>
          </a:p>
          <a:p>
            <a:pPr>
              <a:buNone/>
            </a:pPr>
            <a:r>
              <a:rPr lang="sr-Latn-RS" sz="2000" dirty="0" smtClean="0"/>
              <a:t>	-</a:t>
            </a:r>
            <a:r>
              <a:rPr lang="en-US" sz="2000" dirty="0" smtClean="0"/>
              <a:t>M</a:t>
            </a:r>
            <a:r>
              <a:rPr lang="sr-Latn-RS" sz="2000" dirty="0" smtClean="0"/>
              <a:t>onoartritis-ređe</a:t>
            </a:r>
            <a:endParaRPr lang="en-US" sz="2000" dirty="0"/>
          </a:p>
        </p:txBody>
      </p:sp>
    </p:spTree>
  </p:cSld>
  <p:clrMapOvr>
    <a:masterClrMapping/>
  </p:clrMapOvr>
  <p:transition advTm="37398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sr-Latn-RS" sz="2000" dirty="0" smtClean="0"/>
              <a:t>Endemski lues-oralne lezije</a:t>
            </a:r>
          </a:p>
          <a:p>
            <a:pPr>
              <a:buNone/>
            </a:pPr>
            <a:endParaRPr lang="en-US" sz="2000" dirty="0"/>
          </a:p>
        </p:txBody>
      </p:sp>
      <p:pic>
        <p:nvPicPr>
          <p:cNvPr id="3075" name="Picture 3" descr="C:\Users\Korisnik\Desktop\sifil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133600"/>
            <a:ext cx="3505200" cy="3124199"/>
          </a:xfrm>
          <a:prstGeom prst="rect">
            <a:avLst/>
          </a:prstGeom>
          <a:noFill/>
        </p:spPr>
      </p:pic>
      <p:pic>
        <p:nvPicPr>
          <p:cNvPr id="3077" name="Picture 5" descr="C:\Users\Korisnik\Desktop\sankr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133600"/>
            <a:ext cx="3505199" cy="3124200"/>
          </a:xfrm>
          <a:prstGeom prst="rect">
            <a:avLst/>
          </a:prstGeom>
          <a:noFill/>
        </p:spPr>
      </p:pic>
    </p:spTree>
  </p:cSld>
  <p:clrMapOvr>
    <a:masterClrMapping/>
  </p:clrMapOvr>
  <p:transition advTm="6148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sr-Latn-RS" sz="2400" dirty="0" smtClean="0"/>
              <a:t>Difirencijalna dijagnoza</a:t>
            </a:r>
          </a:p>
          <a:p>
            <a:r>
              <a:rPr lang="en-US" sz="2400" dirty="0" smtClean="0"/>
              <a:t>F</a:t>
            </a:r>
            <a:r>
              <a:rPr lang="sr-Latn-RS" sz="2400" dirty="0" smtClean="0"/>
              <a:t>rambezijaza-javlja se samo sporadično</a:t>
            </a:r>
          </a:p>
          <a:p>
            <a:r>
              <a:rPr lang="en-US" sz="2400" dirty="0" smtClean="0"/>
              <a:t>H</a:t>
            </a:r>
            <a:r>
              <a:rPr lang="sr-Latn-RS" sz="2400" dirty="0" smtClean="0"/>
              <a:t>erpetična infekcija</a:t>
            </a:r>
          </a:p>
          <a:p>
            <a:r>
              <a:rPr lang="en-US" sz="2400" dirty="0" smtClean="0"/>
              <a:t>H</a:t>
            </a:r>
            <a:r>
              <a:rPr lang="sr-Latn-RS" sz="2400" dirty="0" smtClean="0"/>
              <a:t>erpangina</a:t>
            </a:r>
          </a:p>
          <a:p>
            <a:r>
              <a:rPr lang="en-US" sz="2400" dirty="0" smtClean="0"/>
              <a:t>E</a:t>
            </a:r>
            <a:r>
              <a:rPr lang="sr-Latn-RS" sz="2400" dirty="0" smtClean="0"/>
              <a:t>nteroviroza</a:t>
            </a:r>
          </a:p>
          <a:p>
            <a:r>
              <a:rPr lang="sr-Latn-RS" sz="2400" dirty="0" smtClean="0"/>
              <a:t>HIV infekcija</a:t>
            </a:r>
          </a:p>
          <a:p>
            <a:r>
              <a:rPr lang="en-US" sz="2400" dirty="0" smtClean="0"/>
              <a:t>A</a:t>
            </a:r>
            <a:r>
              <a:rPr lang="sr-Latn-RS" sz="2400" dirty="0" smtClean="0"/>
              <a:t>riboflavinoza </a:t>
            </a:r>
          </a:p>
          <a:p>
            <a:pPr>
              <a:buBlip>
                <a:blip r:embed="rId2"/>
              </a:buBlip>
            </a:pPr>
            <a:r>
              <a:rPr lang="en-US" sz="2400" dirty="0" smtClean="0"/>
              <a:t>E</a:t>
            </a:r>
            <a:r>
              <a:rPr lang="sr-Latn-RS" sz="2400" dirty="0" smtClean="0"/>
              <a:t>volucija</a:t>
            </a:r>
          </a:p>
          <a:p>
            <a:r>
              <a:rPr lang="en-US" sz="2400" dirty="0" smtClean="0"/>
              <a:t>B</a:t>
            </a:r>
            <a:r>
              <a:rPr lang="sr-Latn-RS" sz="2400" dirty="0" smtClean="0"/>
              <a:t>olest hroničnog toka</a:t>
            </a:r>
          </a:p>
          <a:p>
            <a:pPr>
              <a:buBlip>
                <a:blip r:embed="rId2"/>
              </a:buBlip>
            </a:pPr>
            <a:r>
              <a:rPr lang="en-US" sz="2400" dirty="0" smtClean="0"/>
              <a:t>T</a:t>
            </a:r>
            <a:r>
              <a:rPr lang="sr-Latn-RS" sz="2400" dirty="0" smtClean="0"/>
              <a:t>erapija </a:t>
            </a:r>
          </a:p>
          <a:p>
            <a:r>
              <a:rPr lang="sr-Latn-RS" sz="2400" dirty="0" smtClean="0"/>
              <a:t>Penicilin</a:t>
            </a:r>
            <a:endParaRPr lang="en-US" sz="2400" dirty="0"/>
          </a:p>
        </p:txBody>
      </p:sp>
    </p:spTree>
  </p:cSld>
  <p:clrMapOvr>
    <a:masterClrMapping/>
  </p:clrMapOvr>
  <p:transition advTm="19508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</a:t>
            </a:r>
            <a:r>
              <a:rPr lang="sr-Latn-RS" sz="3200" dirty="0" smtClean="0"/>
              <a:t>ungiaza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 lnSpcReduction="10000"/>
          </a:bodyPr>
          <a:lstStyle/>
          <a:p>
            <a:pPr>
              <a:buBlip>
                <a:blip r:embed="rId2"/>
              </a:buBlip>
            </a:pPr>
            <a:r>
              <a:rPr lang="sr-Latn-RS" sz="2400" dirty="0" smtClean="0"/>
              <a:t>Etiopatogeneza</a:t>
            </a:r>
          </a:p>
          <a:p>
            <a:r>
              <a:rPr lang="sr-Latn-RS" sz="2400" i="1" dirty="0" smtClean="0"/>
              <a:t>Tunga penetrans</a:t>
            </a:r>
          </a:p>
          <a:p>
            <a:r>
              <a:rPr lang="en-US" sz="2400" dirty="0" smtClean="0"/>
              <a:t>N</a:t>
            </a:r>
            <a:r>
              <a:rPr lang="sr-Latn-RS" sz="2400" dirty="0" smtClean="0"/>
              <a:t>ezavisno od pola i rase</a:t>
            </a:r>
          </a:p>
          <a:p>
            <a:r>
              <a:rPr lang="en-US" sz="2400" dirty="0" smtClean="0"/>
              <a:t>Č</a:t>
            </a:r>
            <a:r>
              <a:rPr lang="sr-Latn-RS" sz="2400" dirty="0" smtClean="0"/>
              <a:t>itava tropska Afrika (najčešće priobalje, posebno Madagaskar), Nigerija, Trinidad i Tobago, Karibi</a:t>
            </a:r>
          </a:p>
          <a:p>
            <a:r>
              <a:rPr lang="en-US" sz="2400" dirty="0" smtClean="0"/>
              <a:t>B</a:t>
            </a:r>
            <a:r>
              <a:rPr lang="sr-Latn-RS" sz="2400" dirty="0" smtClean="0"/>
              <a:t>osonogo hodanje</a:t>
            </a:r>
          </a:p>
          <a:p>
            <a:r>
              <a:rPr lang="en-US" sz="2400" dirty="0" smtClean="0"/>
              <a:t>O</a:t>
            </a:r>
            <a:r>
              <a:rPr lang="sr-Latn-RS" sz="2400" dirty="0" smtClean="0"/>
              <a:t>plođena buva Tunga prodire u kožu (hrani se i polaže jaja)</a:t>
            </a:r>
          </a:p>
          <a:p>
            <a:pPr>
              <a:buBlip>
                <a:blip r:embed="rId2"/>
              </a:buBlip>
            </a:pPr>
            <a:r>
              <a:rPr lang="en-US" sz="2400" dirty="0" smtClean="0"/>
              <a:t>K</a:t>
            </a:r>
            <a:r>
              <a:rPr lang="sr-Latn-RS" sz="2400" dirty="0" smtClean="0"/>
              <a:t>linička slika</a:t>
            </a:r>
          </a:p>
          <a:p>
            <a:r>
              <a:rPr lang="en-US" sz="2400" dirty="0" smtClean="0"/>
              <a:t>S</a:t>
            </a:r>
            <a:r>
              <a:rPr lang="sr-Latn-RS" sz="2400" dirty="0" smtClean="0"/>
              <a:t>vrab, bol</a:t>
            </a:r>
          </a:p>
          <a:p>
            <a:r>
              <a:rPr lang="en-US" sz="2400" dirty="0" smtClean="0"/>
              <a:t>P</a:t>
            </a:r>
            <a:r>
              <a:rPr lang="sr-Latn-RS" sz="2400" dirty="0" smtClean="0"/>
              <a:t>ojedinačni ili grupisani sitni čvorići sa crnom tačkom na vrhu-kasnije egzulceracije i kruste</a:t>
            </a:r>
          </a:p>
          <a:p>
            <a:r>
              <a:rPr lang="en-US" sz="2400" dirty="0" smtClean="0"/>
              <a:t>I</a:t>
            </a:r>
            <a:r>
              <a:rPr lang="sr-Latn-RS" sz="2400" dirty="0" smtClean="0"/>
              <a:t>spod noktiju, dlanovi, tabani, zadnjica, genitalije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ransition advTm="42548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sr-Latn-RS" sz="2000" dirty="0" smtClean="0"/>
              <a:t>Tungiaza</a:t>
            </a:r>
            <a:endParaRPr lang="en-US" sz="2000" dirty="0"/>
          </a:p>
        </p:txBody>
      </p:sp>
      <p:pic>
        <p:nvPicPr>
          <p:cNvPr id="4098" name="Picture 2" descr="C:\Users\Korisnik\Desktop\tungiaz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3400" y="1219200"/>
            <a:ext cx="3727490" cy="2795618"/>
          </a:xfrm>
          <a:prstGeom prst="rect">
            <a:avLst/>
          </a:prstGeom>
          <a:noFill/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sr-Latn-RS" sz="2000" dirty="0" smtClean="0"/>
              <a:t>Dijagnoza</a:t>
            </a:r>
          </a:p>
          <a:p>
            <a:r>
              <a:rPr lang="sr-Latn-RS" sz="2000" dirty="0" smtClean="0"/>
              <a:t>klinička slika</a:t>
            </a:r>
          </a:p>
          <a:p>
            <a:r>
              <a:rPr lang="sr-Latn-RS" sz="2000" dirty="0" smtClean="0"/>
              <a:t>vađenje buve</a:t>
            </a:r>
          </a:p>
          <a:p>
            <a:pPr>
              <a:buNone/>
            </a:pPr>
            <a:endParaRPr lang="sr-Latn-RS" sz="2000" dirty="0" smtClean="0"/>
          </a:p>
          <a:p>
            <a:pPr>
              <a:buBlip>
                <a:blip r:embed="rId3"/>
              </a:buBlip>
            </a:pPr>
            <a:r>
              <a:rPr lang="en-US" sz="2000" dirty="0" smtClean="0"/>
              <a:t>T</a:t>
            </a:r>
            <a:r>
              <a:rPr lang="sr-Latn-RS" sz="2000" dirty="0" smtClean="0"/>
              <a:t>erapija</a:t>
            </a:r>
          </a:p>
          <a:p>
            <a:r>
              <a:rPr lang="sr-Latn-RS" sz="2000" dirty="0" smtClean="0"/>
              <a:t>proširivanje otvora</a:t>
            </a:r>
          </a:p>
          <a:p>
            <a:r>
              <a:rPr lang="sr-Latn-RS" sz="2000" dirty="0" smtClean="0"/>
              <a:t>čupanje buva</a:t>
            </a:r>
          </a:p>
          <a:p>
            <a:r>
              <a:rPr lang="sr-Latn-RS" sz="2000" dirty="0" smtClean="0"/>
              <a:t>antibiotici</a:t>
            </a:r>
            <a:endParaRPr lang="en-US" sz="2000" dirty="0"/>
          </a:p>
        </p:txBody>
      </p:sp>
    </p:spTree>
  </p:cSld>
  <p:clrMapOvr>
    <a:masterClrMapping/>
  </p:clrMapOvr>
  <p:transition advTm="2162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sr-Latn-RS" sz="3200" dirty="0" smtClean="0"/>
              <a:t>Tropska frambezija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Blip>
                <a:blip r:embed="rId2"/>
              </a:buBlip>
            </a:pPr>
            <a:r>
              <a:rPr lang="sr-Latn-RS" sz="2400" dirty="0" smtClean="0"/>
              <a:t>Tropska frambezija ili malinaste boginje-hronična infekcija kože, kostiju i zglobova (</a:t>
            </a:r>
            <a:r>
              <a:rPr lang="sr-Latn-RS" sz="2400" i="1" dirty="0" smtClean="0"/>
              <a:t>Treponema palidum pertenue</a:t>
            </a:r>
            <a:r>
              <a:rPr lang="sr-Latn-RS" sz="2400" dirty="0" smtClean="0"/>
              <a:t>)</a:t>
            </a:r>
          </a:p>
          <a:p>
            <a:pPr algn="just">
              <a:buBlip>
                <a:blip r:embed="rId2"/>
              </a:buBlip>
            </a:pPr>
            <a:r>
              <a:rPr lang="en-US" sz="2400" dirty="0" smtClean="0"/>
              <a:t>T</a:t>
            </a:r>
            <a:r>
              <a:rPr lang="sr-Latn-RS" sz="2400" dirty="0" smtClean="0"/>
              <a:t>ropska Afrika, (isključivo humana infekcija), Karibi, Kambodža, Malezija, Vijetnam, severni deo južne Amerike</a:t>
            </a:r>
          </a:p>
          <a:p>
            <a:pPr algn="just">
              <a:buNone/>
            </a:pPr>
            <a:endParaRPr lang="sr-Latn-RS" sz="2400" dirty="0" smtClean="0"/>
          </a:p>
        </p:txBody>
      </p:sp>
      <p:pic>
        <p:nvPicPr>
          <p:cNvPr id="2050" name="Picture 2" descr="C:\Users\Korisnik\Desktop\kart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3276600"/>
            <a:ext cx="5486401" cy="3286715"/>
          </a:xfrm>
          <a:prstGeom prst="rect">
            <a:avLst/>
          </a:prstGeom>
          <a:noFill/>
        </p:spPr>
      </p:pic>
    </p:spTree>
  </p:cSld>
  <p:clrMapOvr>
    <a:masterClrMapping/>
  </p:clrMapOvr>
  <p:transition advTm="24918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dirty="0" smtClean="0"/>
              <a:t>Buruli ulkus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sr-Latn-RS" sz="2400" dirty="0" smtClean="0"/>
              <a:t>Etiopatogeneza</a:t>
            </a:r>
          </a:p>
          <a:p>
            <a:r>
              <a:rPr lang="sr-Latn-RS" sz="2400" i="1" dirty="0" smtClean="0"/>
              <a:t>Mycobacterium ulcerans</a:t>
            </a:r>
          </a:p>
          <a:p>
            <a:r>
              <a:rPr lang="en-US" sz="2400" dirty="0" smtClean="0"/>
              <a:t>P</a:t>
            </a:r>
            <a:r>
              <a:rPr lang="sr-Latn-RS" sz="2400" dirty="0" smtClean="0"/>
              <a:t>rodor preko kože-mikrolezije (kupanje ili poljski radovi)</a:t>
            </a:r>
          </a:p>
          <a:p>
            <a:r>
              <a:rPr lang="sr-Latn-RS" sz="2400" dirty="0" smtClean="0"/>
              <a:t>Uganda, Zair, Nigerija, Kongo, Gabon, Angola</a:t>
            </a:r>
          </a:p>
          <a:p>
            <a:r>
              <a:rPr lang="en-US" sz="2400" dirty="0" smtClean="0"/>
              <a:t>D</a:t>
            </a:r>
            <a:r>
              <a:rPr lang="sr-Latn-RS" sz="2400" dirty="0" smtClean="0"/>
              <a:t>eca, bez obzira na pol i rasu</a:t>
            </a:r>
          </a:p>
          <a:p>
            <a:pPr>
              <a:buNone/>
            </a:pPr>
            <a:endParaRPr lang="sr-Latn-RS" sz="2400" dirty="0" smtClean="0"/>
          </a:p>
          <a:p>
            <a:pPr>
              <a:buBlip>
                <a:blip r:embed="rId2"/>
              </a:buBlip>
            </a:pPr>
            <a:r>
              <a:rPr lang="sr-Latn-RS" sz="2400" dirty="0" smtClean="0"/>
              <a:t>Klinička slika</a:t>
            </a:r>
          </a:p>
          <a:p>
            <a:r>
              <a:rPr lang="en-US" sz="2400" dirty="0" smtClean="0"/>
              <a:t>E</a:t>
            </a:r>
            <a:r>
              <a:rPr lang="sr-Latn-RS" sz="2400" dirty="0" smtClean="0"/>
              <a:t>kstremiteti i trup</a:t>
            </a:r>
          </a:p>
          <a:p>
            <a:r>
              <a:rPr lang="en-US" sz="2400" dirty="0" smtClean="0"/>
              <a:t>B</a:t>
            </a:r>
            <a:r>
              <a:rPr lang="sr-Latn-RS" sz="2400" dirty="0" smtClean="0"/>
              <a:t>ezbolna papula→nodus→ulceracija sa tvrdom, nekada hiperpigmentovanom ivicom (lezija je bezbolna)</a:t>
            </a:r>
            <a:endParaRPr lang="en-US" sz="2400" dirty="0"/>
          </a:p>
        </p:txBody>
      </p:sp>
    </p:spTree>
  </p:cSld>
  <p:clrMapOvr>
    <a:masterClrMapping/>
  </p:clrMapOvr>
  <p:transition advTm="38758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dirty="0" smtClean="0"/>
              <a:t>Buruli ulkus</a:t>
            </a:r>
            <a:endParaRPr lang="en-US" sz="3200" dirty="0"/>
          </a:p>
        </p:txBody>
      </p:sp>
      <p:pic>
        <p:nvPicPr>
          <p:cNvPr id="5122" name="Picture 2" descr="C:\Users\Korisnik\Desktop\1280px-Buruli_ulcer_map_2009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05001"/>
            <a:ext cx="4198624" cy="3258156"/>
          </a:xfrm>
          <a:prstGeom prst="rect">
            <a:avLst/>
          </a:prstGeom>
          <a:noFill/>
        </p:spPr>
      </p:pic>
      <p:pic>
        <p:nvPicPr>
          <p:cNvPr id="5123" name="Picture 3" descr="C:\Users\Korisnik\Desktop\Buruli_ulcer_traveler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597753"/>
            <a:ext cx="4038600" cy="2530856"/>
          </a:xfrm>
          <a:prstGeom prst="rect">
            <a:avLst/>
          </a:prstGeom>
          <a:noFill/>
        </p:spPr>
      </p:pic>
    </p:spTree>
  </p:cSld>
  <p:clrMapOvr>
    <a:masterClrMapping/>
  </p:clrMapOvr>
  <p:transition advTm="14068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sr-Latn-RS" sz="2400" dirty="0" smtClean="0"/>
              <a:t>Dijagnoza</a:t>
            </a:r>
          </a:p>
          <a:p>
            <a:r>
              <a:rPr lang="en-US" sz="2400" dirty="0" smtClean="0"/>
              <a:t>K</a:t>
            </a:r>
            <a:r>
              <a:rPr lang="sr-Latn-RS" sz="2400" dirty="0" smtClean="0"/>
              <a:t>arakteristične ulceracije u endemskim regijama</a:t>
            </a:r>
          </a:p>
          <a:p>
            <a:r>
              <a:rPr lang="sr-Latn-RS" sz="2400" dirty="0" smtClean="0"/>
              <a:t>Bojenje preparata (bioptat-Ziehl-Neelsen)-senzitivnost 40-80%</a:t>
            </a:r>
          </a:p>
          <a:p>
            <a:r>
              <a:rPr lang="sr-Latn-RS" sz="2400" dirty="0" smtClean="0"/>
              <a:t>Kultura-senzitivnost 20-60%</a:t>
            </a:r>
          </a:p>
          <a:p>
            <a:r>
              <a:rPr lang="sr-Latn-RS" sz="2400" dirty="0" smtClean="0"/>
              <a:t>PCR</a:t>
            </a:r>
          </a:p>
          <a:p>
            <a:pPr>
              <a:buBlip>
                <a:blip r:embed="rId2"/>
              </a:buBlip>
            </a:pPr>
            <a:r>
              <a:rPr lang="en-US" sz="2400" dirty="0" smtClean="0"/>
              <a:t>T</a:t>
            </a:r>
            <a:r>
              <a:rPr lang="sr-Latn-RS" sz="2400" dirty="0" smtClean="0"/>
              <a:t>erapija</a:t>
            </a:r>
          </a:p>
          <a:p>
            <a:r>
              <a:rPr lang="sr-Latn-RS" sz="2400" dirty="0" smtClean="0"/>
              <a:t>U ranoj fazi-rifampicin i streptomicin 8 nedelja</a:t>
            </a:r>
          </a:p>
          <a:p>
            <a:r>
              <a:rPr lang="sr-Latn-RS" sz="2400" dirty="0" smtClean="0"/>
              <a:t>Kasnije-hirurška intervencija (graft)</a:t>
            </a:r>
          </a:p>
          <a:p>
            <a:pPr>
              <a:buBlip>
                <a:blip r:embed="rId2"/>
              </a:buBlip>
            </a:pPr>
            <a:r>
              <a:rPr lang="sr-Latn-RS" sz="2400" dirty="0" smtClean="0"/>
              <a:t>Evolucija</a:t>
            </a:r>
          </a:p>
          <a:p>
            <a:r>
              <a:rPr lang="en-US" sz="2400" dirty="0" smtClean="0"/>
              <a:t>S</a:t>
            </a:r>
            <a:r>
              <a:rPr lang="sr-Latn-RS" sz="2400" dirty="0" smtClean="0"/>
              <a:t>poro, površinsko povećanje ulceracije</a:t>
            </a:r>
          </a:p>
          <a:p>
            <a:r>
              <a:rPr lang="en-US" sz="2400" dirty="0" smtClean="0"/>
              <a:t>M</a:t>
            </a:r>
            <a:r>
              <a:rPr lang="sr-Latn-RS" sz="2400" dirty="0" smtClean="0"/>
              <a:t>ože zahvatiti i mišiće i kosti</a:t>
            </a:r>
            <a:endParaRPr lang="en-US" sz="2400" dirty="0"/>
          </a:p>
        </p:txBody>
      </p:sp>
    </p:spTree>
  </p:cSld>
  <p:clrMapOvr>
    <a:masterClrMapping/>
  </p:clrMapOvr>
  <p:transition advTm="37358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2800" dirty="0" smtClean="0"/>
              <a:t>Buruli ulkus-uznapredovale forme</a:t>
            </a:r>
            <a:endParaRPr lang="en-US" sz="2800" dirty="0"/>
          </a:p>
        </p:txBody>
      </p:sp>
      <p:pic>
        <p:nvPicPr>
          <p:cNvPr id="6146" name="Picture 2" descr="C:\Users\Korisnik\Desktop\Buruli_ulcer_hand_Nigeria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6147" name="Picture 3" descr="C:\Users\Korisnik\Desktop\Large_ulcer_Nigeria1_leg_larg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ransition advTm="14338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Blip>
                <a:blip r:embed="rId2"/>
              </a:buBlip>
            </a:pPr>
            <a:r>
              <a:rPr lang="sr-Latn-RS" sz="2400" dirty="0" smtClean="0"/>
              <a:t>Etipopatogeneza</a:t>
            </a:r>
          </a:p>
          <a:p>
            <a:pPr algn="just">
              <a:buNone/>
            </a:pPr>
            <a:endParaRPr lang="sr-Latn-RS" sz="2400" dirty="0" smtClean="0"/>
          </a:p>
          <a:p>
            <a:pPr algn="just">
              <a:buNone/>
            </a:pPr>
            <a:r>
              <a:rPr lang="sr-Latn-RS" sz="2400" dirty="0" smtClean="0"/>
              <a:t>-</a:t>
            </a:r>
            <a:r>
              <a:rPr lang="en-US" sz="2400" dirty="0" smtClean="0"/>
              <a:t>D</a:t>
            </a:r>
            <a:r>
              <a:rPr lang="sr-Latn-RS" sz="2400" dirty="0" smtClean="0"/>
              <a:t>irektan kontakt sa inficiranom tečnošću iz kožnih lezija obolele osobe (neseksualni, obično direktni kontakt, pre svega među decom)</a:t>
            </a:r>
          </a:p>
          <a:p>
            <a:pPr algn="just">
              <a:buNone/>
            </a:pPr>
            <a:r>
              <a:rPr lang="sr-Latn-RS" sz="2400" dirty="0" smtClean="0"/>
              <a:t>-75% novoobolelih među decom mlađom od 15 godina</a:t>
            </a:r>
          </a:p>
          <a:p>
            <a:pPr algn="just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advTm="21398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3400"/>
            <a:ext cx="8229600" cy="5211763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sr-Latn-RS" sz="2400" dirty="0" smtClean="0">
                <a:latin typeface="+mj-lt"/>
              </a:rPr>
              <a:t>Inkubacija 10-90 dana</a:t>
            </a:r>
          </a:p>
          <a:p>
            <a:pPr>
              <a:buBlip>
                <a:blip r:embed="rId2"/>
              </a:buBlip>
            </a:pPr>
            <a:r>
              <a:rPr lang="sr-Latn-RS" sz="2400" dirty="0" smtClean="0">
                <a:latin typeface="+mj-lt"/>
              </a:rPr>
              <a:t>Počinje sa papulom koja se uvećava u papilomatoznu tvorevinu, dijametra 2-5mm ili egzulceriše u bezbolnu ulceraciju, eritematozne osnove</a:t>
            </a:r>
            <a:endParaRPr lang="en-US" sz="2400" dirty="0">
              <a:latin typeface="+mj-lt"/>
            </a:endParaRPr>
          </a:p>
        </p:txBody>
      </p:sp>
      <p:pic>
        <p:nvPicPr>
          <p:cNvPr id="1026" name="Picture 2" descr="C:\Users\Korisnik\Desktop\frambezij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362200"/>
            <a:ext cx="4158632" cy="4251016"/>
          </a:xfrm>
          <a:prstGeom prst="rect">
            <a:avLst/>
          </a:prstGeom>
          <a:noFill/>
        </p:spPr>
      </p:pic>
    </p:spTree>
  </p:cSld>
  <p:clrMapOvr>
    <a:masterClrMapping/>
  </p:clrMapOvr>
  <p:transition advTm="20438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sz="2400" dirty="0" smtClean="0">
                <a:latin typeface="+mj-lt"/>
              </a:rPr>
              <a:t>P</a:t>
            </a:r>
            <a:r>
              <a:rPr lang="sr-Latn-RS" sz="2400" dirty="0" smtClean="0">
                <a:latin typeface="+mj-lt"/>
              </a:rPr>
              <a:t>romene primarno lokalizovane na stopalima i predelu skočnih zglobova</a:t>
            </a:r>
          </a:p>
          <a:p>
            <a:pPr>
              <a:buBlip>
                <a:blip r:embed="rId2"/>
              </a:buBlip>
            </a:pPr>
            <a:r>
              <a:rPr lang="en-US" sz="2400" dirty="0" smtClean="0">
                <a:latin typeface="+mj-lt"/>
              </a:rPr>
              <a:t>M</a:t>
            </a:r>
            <a:r>
              <a:rPr lang="sr-Latn-RS" sz="2400" dirty="0" smtClean="0">
                <a:latin typeface="+mj-lt"/>
              </a:rPr>
              <a:t>ogu se javiti u predelu gluteusa, ruku i lica</a:t>
            </a:r>
          </a:p>
          <a:p>
            <a:pPr>
              <a:buBlip>
                <a:blip r:embed="rId2"/>
              </a:buBlip>
            </a:pPr>
            <a:r>
              <a:rPr lang="en-US" sz="2400" dirty="0" smtClean="0">
                <a:latin typeface="+mj-lt"/>
              </a:rPr>
              <a:t>O</a:t>
            </a:r>
            <a:r>
              <a:rPr lang="sr-Latn-RS" sz="2400" dirty="0" smtClean="0">
                <a:latin typeface="+mj-lt"/>
              </a:rPr>
              <a:t>bično spontano prolaze za 3-6meseci, ostavljajući za sobom ožiljak sa tamnim marginama</a:t>
            </a:r>
          </a:p>
          <a:p>
            <a:pPr>
              <a:buBlip>
                <a:blip r:embed="rId2"/>
              </a:buBlip>
            </a:pPr>
            <a:r>
              <a:rPr lang="sr-Latn-RS" sz="2400" dirty="0" smtClean="0">
                <a:latin typeface="+mj-lt"/>
              </a:rPr>
              <a:t>U nekolicine pacijenata (9-15%) bolest prelazi u drugi stadijum</a:t>
            </a:r>
          </a:p>
          <a:p>
            <a:pPr>
              <a:buBlip>
                <a:blip r:embed="rId2"/>
              </a:buBlip>
            </a:pPr>
            <a:r>
              <a:rPr lang="en-US" sz="2400" dirty="0" smtClean="0">
                <a:latin typeface="+mj-lt"/>
              </a:rPr>
              <a:t>O</a:t>
            </a:r>
            <a:r>
              <a:rPr lang="sr-Latn-RS" sz="2400" dirty="0" smtClean="0">
                <a:latin typeface="+mj-lt"/>
              </a:rPr>
              <a:t>vaj stadijum nastaje limfogenim ili hematogenim širenjem zročnika (nekoliko nedelja do 2 godine nakon primoinfekcije)</a:t>
            </a:r>
          </a:p>
          <a:p>
            <a:pPr>
              <a:buBlip>
                <a:blip r:embed="rId2"/>
              </a:buBlip>
            </a:pPr>
            <a:r>
              <a:rPr lang="sr-Latn-RS" sz="2400" dirty="0" smtClean="0">
                <a:latin typeface="+mj-lt"/>
              </a:rPr>
              <a:t>Artralgije, malaksalost, promene po koži (podsećaju na papilome ili diskoidne lezije koje se perutaju)</a:t>
            </a:r>
          </a:p>
          <a:p>
            <a:pPr>
              <a:buBlip>
                <a:blip r:embed="rId2"/>
              </a:buBlip>
            </a:pPr>
            <a:r>
              <a:rPr lang="en-US" sz="2400" dirty="0" smtClean="0">
                <a:latin typeface="+mj-lt"/>
              </a:rPr>
              <a:t>H</a:t>
            </a:r>
            <a:r>
              <a:rPr lang="sr-Latn-RS" sz="2400" dirty="0" smtClean="0">
                <a:latin typeface="+mj-lt"/>
              </a:rPr>
              <a:t>iperkeratotične promene-dlanovi i tabani sa bolnim ragadama i čestim sekundarnim bakterijskim infekcijama kože</a:t>
            </a:r>
          </a:p>
          <a:p>
            <a:pPr>
              <a:buNone/>
            </a:pPr>
            <a:endParaRPr lang="en-US" sz="2400" dirty="0">
              <a:latin typeface="+mj-lt"/>
            </a:endParaRPr>
          </a:p>
        </p:txBody>
      </p:sp>
    </p:spTree>
  </p:cSld>
  <p:clrMapOvr>
    <a:masterClrMapping/>
  </p:clrMapOvr>
  <p:transition advTm="52098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sz="2400" dirty="0" smtClean="0"/>
              <a:t>P</a:t>
            </a:r>
            <a:r>
              <a:rPr lang="sr-Latn-RS" sz="2400" dirty="0" smtClean="0"/>
              <a:t>eriostitis distalnih falangi prstiju (dactylitis) ili dugih kostiju (humerus, tibija, fibula), praćen bolovima i otokom zahvaćenog ekstremiteta</a:t>
            </a:r>
          </a:p>
          <a:p>
            <a:pPr>
              <a:buNone/>
            </a:pPr>
            <a:r>
              <a:rPr lang="sr-Latn-RS" sz="2400" dirty="0" smtClean="0"/>
              <a:t>-Na RTG zahvaćenih kostiju-priostalna reakcija u vidu “lukovice” ili gubitak kortikalne granice</a:t>
            </a:r>
          </a:p>
          <a:p>
            <a:pPr>
              <a:buNone/>
            </a:pPr>
            <a:r>
              <a:rPr lang="sr-Latn-RS" sz="2400" dirty="0" smtClean="0"/>
              <a:t>-Palpabilno zadebljanje periosta</a:t>
            </a:r>
          </a:p>
          <a:p>
            <a:pPr>
              <a:buNone/>
            </a:pPr>
            <a:r>
              <a:rPr lang="sr-Latn-RS" sz="2400" dirty="0" smtClean="0"/>
              <a:t>-To je poliostotična bolest-3 ili više zahvaćenih kostiju na rukama i nogama u većine obolelih</a:t>
            </a:r>
          </a:p>
          <a:p>
            <a:pPr>
              <a:buNone/>
            </a:pPr>
            <a:r>
              <a:rPr lang="sr-Latn-RS" sz="2400" dirty="0" smtClean="0"/>
              <a:t>-Sekundarne promene su generalno reverzibilne posle lečenja</a:t>
            </a:r>
          </a:p>
          <a:p>
            <a:pPr>
              <a:buNone/>
            </a:pPr>
            <a:r>
              <a:rPr lang="sr-Latn-RS" sz="2400" dirty="0" smtClean="0"/>
              <a:t>-Realps bolesti je moguć u prvih 5 godina nakon izlečenja (vrlo retko 10 godina)</a:t>
            </a:r>
          </a:p>
          <a:p>
            <a:pPr>
              <a:buNone/>
            </a:pPr>
            <a:r>
              <a:rPr lang="sr-Latn-RS" sz="2400" dirty="0" smtClean="0"/>
              <a:t>-Ukoliko se</a:t>
            </a:r>
            <a:r>
              <a:rPr lang="en-US" sz="2400" dirty="0" smtClean="0"/>
              <a:t> ne</a:t>
            </a:r>
            <a:r>
              <a:rPr lang="sr-Latn-RS" sz="2400" dirty="0" smtClean="0"/>
              <a:t> leči u ranoj fazi, može nastati recidivirajuća, deformišuća bolest</a:t>
            </a:r>
          </a:p>
          <a:p>
            <a:pPr>
              <a:buNone/>
            </a:pPr>
            <a:endParaRPr lang="sr-Latn-RS" sz="2400" dirty="0" smtClean="0"/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ransition advTm="58198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sr-Latn-RS" sz="2400" dirty="0" smtClean="0">
                <a:latin typeface="+mj-lt"/>
              </a:rPr>
              <a:t>Ukoliko se ne leči-tercijarni stadijum (posle 5 ili više godina od infekcije)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-Promene na koži u vom stadijumu-gumozne lezije, sa masivnom destrukcijom tkiva-ožiljci i kontrakture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-</a:t>
            </a:r>
            <a:r>
              <a:rPr lang="en-US" sz="2400" dirty="0" smtClean="0">
                <a:latin typeface="+mj-lt"/>
              </a:rPr>
              <a:t>D</a:t>
            </a:r>
            <a:r>
              <a:rPr lang="sr-Latn-RS" sz="2400" dirty="0" smtClean="0">
                <a:latin typeface="+mj-lt"/>
              </a:rPr>
              <a:t>estruktivne promene mogu zahvatiti i meko nepce i nazofarinks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-Lučno deformisane tibije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-Hipetrofični periostitis kostiju maksile-egzostoze gornje vilice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-</a:t>
            </a:r>
            <a:r>
              <a:rPr lang="en-US" sz="2400" dirty="0" smtClean="0">
                <a:latin typeface="+mj-lt"/>
              </a:rPr>
              <a:t>T</a:t>
            </a:r>
            <a:r>
              <a:rPr lang="sr-Latn-RS" sz="2400" dirty="0" smtClean="0">
                <a:latin typeface="+mj-lt"/>
              </a:rPr>
              <a:t>ercirani oblik bolesti generalno ne dovodi do kardiovaskluarnih i neuroloških abnormalnosti</a:t>
            </a:r>
          </a:p>
          <a:p>
            <a:pPr>
              <a:buNone/>
            </a:pPr>
            <a:r>
              <a:rPr lang="sr-Latn-RS" sz="2400" dirty="0" smtClean="0">
                <a:latin typeface="+mj-lt"/>
              </a:rPr>
              <a:t>-</a:t>
            </a:r>
            <a:r>
              <a:rPr lang="en-US" sz="2400" dirty="0" smtClean="0">
                <a:latin typeface="+mj-lt"/>
              </a:rPr>
              <a:t>N</a:t>
            </a:r>
            <a:r>
              <a:rPr lang="sr-Latn-RS" sz="2400" dirty="0" smtClean="0">
                <a:latin typeface="+mj-lt"/>
              </a:rPr>
              <a:t>ema kongenitalnih malformacija</a:t>
            </a:r>
          </a:p>
        </p:txBody>
      </p:sp>
    </p:spTree>
  </p:cSld>
  <p:clrMapOvr>
    <a:masterClrMapping/>
  </p:clrMapOvr>
  <p:transition advTm="42828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2384</TotalTime>
  <Words>1971</Words>
  <Application>Microsoft Office PowerPoint</Application>
  <PresentationFormat>On-screen Show (4:3)</PresentationFormat>
  <Paragraphs>352</Paragraphs>
  <Slides>43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Bolesti lokomotornog sistema u tropskim krajevima </vt:lpstr>
      <vt:lpstr>Ainhum sindrom</vt:lpstr>
      <vt:lpstr>Slide 3</vt:lpstr>
      <vt:lpstr>Tropska frambezija</vt:lpstr>
      <vt:lpstr>Slide 5</vt:lpstr>
      <vt:lpstr>Slide 6</vt:lpstr>
      <vt:lpstr>Slide 7</vt:lpstr>
      <vt:lpstr>Slide 8</vt:lpstr>
      <vt:lpstr>Slide 9</vt:lpstr>
      <vt:lpstr>Slide 10</vt:lpstr>
      <vt:lpstr>Slide 11</vt:lpstr>
      <vt:lpstr>Filariaza</vt:lpstr>
      <vt:lpstr>Slide 13</vt:lpstr>
      <vt:lpstr>Slide 14</vt:lpstr>
      <vt:lpstr>Slide 15</vt:lpstr>
      <vt:lpstr>Slide 16</vt:lpstr>
      <vt:lpstr>Slide 17</vt:lpstr>
      <vt:lpstr>Slide 18</vt:lpstr>
      <vt:lpstr>Tropska idiopatska gangrena ekstremiteta</vt:lpstr>
      <vt:lpstr>Slide 20</vt:lpstr>
      <vt:lpstr>Tumorska kalcinoza</vt:lpstr>
      <vt:lpstr>Slide 22</vt:lpstr>
      <vt:lpstr>Slide 23</vt:lpstr>
      <vt:lpstr>Morbus Mseleni</vt:lpstr>
      <vt:lpstr>Slide 25</vt:lpstr>
      <vt:lpstr>Slide 26</vt:lpstr>
      <vt:lpstr>Slide 27</vt:lpstr>
      <vt:lpstr>Tropski piomiozitis</vt:lpstr>
      <vt:lpstr>Slide 29</vt:lpstr>
      <vt:lpstr>Slide 30</vt:lpstr>
      <vt:lpstr>Akutni tropski poliartritis</vt:lpstr>
      <vt:lpstr>Slide 32</vt:lpstr>
      <vt:lpstr>Slide 33</vt:lpstr>
      <vt:lpstr>Endemski sifilis </vt:lpstr>
      <vt:lpstr>Slide 35</vt:lpstr>
      <vt:lpstr>Slide 36</vt:lpstr>
      <vt:lpstr>Slide 37</vt:lpstr>
      <vt:lpstr>Tungiaza </vt:lpstr>
      <vt:lpstr>Tungiaza</vt:lpstr>
      <vt:lpstr>Buruli ulkus</vt:lpstr>
      <vt:lpstr>Buruli ulkus</vt:lpstr>
      <vt:lpstr>Slide 42</vt:lpstr>
      <vt:lpstr>Buruli ulkus-uznapredovale forme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Transplantacija jetre u kliničkoj praksi</dc:title>
  <dc:creator>Korisnik</dc:creator>
  <cp:lastModifiedBy>Predrag Canovic</cp:lastModifiedBy>
  <cp:revision>267</cp:revision>
  <dcterms:created xsi:type="dcterms:W3CDTF">2015-09-06T04:07:51Z</dcterms:created>
  <dcterms:modified xsi:type="dcterms:W3CDTF">2024-01-31T19:20:52Z</dcterms:modified>
</cp:coreProperties>
</file>